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
  </p:notesMasterIdLst>
  <p:sldIdLst>
    <p:sldId id="281" r:id="rId2"/>
    <p:sldId id="283" r:id="rId3"/>
    <p:sldId id="284" r:id="rId4"/>
    <p:sldId id="285" r:id="rId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53"/>
    <p:restoredTop sz="96341"/>
  </p:normalViewPr>
  <p:slideViewPr>
    <p:cSldViewPr snapToGrid="0" snapToObjects="1">
      <p:cViewPr varScale="1">
        <p:scale>
          <a:sx n="65" d="100"/>
          <a:sy n="65" d="100"/>
        </p:scale>
        <p:origin x="298" y="178"/>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CE1DFA9-E272-7C4F-AB30-EC1D86698FA4}" type="datetimeFigureOut">
              <a:rPr lang="en-US" smtClean="0"/>
              <a:t>1/27/2024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6607CEE-D6AE-6840-A593-6B10AD0FF292}" type="slidenum">
              <a:rPr lang="en-US" smtClean="0"/>
              <a:t>‹#›</a:t>
            </a:fld>
            <a:endParaRPr lang="en-US"/>
          </a:p>
        </p:txBody>
      </p:sp>
    </p:spTree>
    <p:extLst>
      <p:ext uri="{BB962C8B-B14F-4D97-AF65-F5344CB8AC3E}">
        <p14:creationId xmlns:p14="http://schemas.microsoft.com/office/powerpoint/2010/main" val="26745346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607CEE-D6AE-6840-A593-6B10AD0FF292}" type="slidenum">
              <a:rPr lang="en-US" smtClean="0"/>
              <a:t>2</a:t>
            </a:fld>
            <a:endParaRPr lang="en-US" dirty="0"/>
          </a:p>
        </p:txBody>
      </p:sp>
    </p:spTree>
    <p:extLst>
      <p:ext uri="{BB962C8B-B14F-4D97-AF65-F5344CB8AC3E}">
        <p14:creationId xmlns:p14="http://schemas.microsoft.com/office/powerpoint/2010/main" val="7140026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6A8C3-AA4B-BA49-AB7E-77F38DE3F50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0C4D7BC-41F2-1040-BCBB-6543E493FA3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13133D5-B756-AE4B-AF9E-1BE51BA58307}"/>
              </a:ext>
            </a:extLst>
          </p:cNvPr>
          <p:cNvSpPr>
            <a:spLocks noGrp="1"/>
          </p:cNvSpPr>
          <p:nvPr>
            <p:ph type="dt" sz="half" idx="10"/>
          </p:nvPr>
        </p:nvSpPr>
        <p:spPr/>
        <p:txBody>
          <a:bodyPr/>
          <a:lstStyle/>
          <a:p>
            <a:fld id="{89ED518F-5A06-E947-B6E8-5841AE87BE84}" type="datetime1">
              <a:rPr lang="en-US" smtClean="0"/>
              <a:t>1/27/2024</a:t>
            </a:fld>
            <a:endParaRPr lang="en-US"/>
          </a:p>
        </p:txBody>
      </p:sp>
      <p:sp>
        <p:nvSpPr>
          <p:cNvPr id="5" name="Footer Placeholder 4">
            <a:extLst>
              <a:ext uri="{FF2B5EF4-FFF2-40B4-BE49-F238E27FC236}">
                <a16:creationId xmlns:a16="http://schemas.microsoft.com/office/drawing/2014/main" id="{E4C560B7-AB4A-C340-A8C4-5503CEE424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44F323-9BBC-224C-BFBB-249B7E265BAD}"/>
              </a:ext>
            </a:extLst>
          </p:cNvPr>
          <p:cNvSpPr>
            <a:spLocks noGrp="1"/>
          </p:cNvSpPr>
          <p:nvPr>
            <p:ph type="sldNum" sz="quarter" idx="12"/>
          </p:nvPr>
        </p:nvSpPr>
        <p:spPr/>
        <p:txBody>
          <a:bodyPr/>
          <a:lstStyle/>
          <a:p>
            <a:fld id="{6CB985FF-3F3F-7E42-85DF-EB6EAC182564}" type="slidenum">
              <a:rPr lang="en-US" smtClean="0"/>
              <a:t>‹#›</a:t>
            </a:fld>
            <a:endParaRPr lang="en-US"/>
          </a:p>
        </p:txBody>
      </p:sp>
    </p:spTree>
    <p:extLst>
      <p:ext uri="{BB962C8B-B14F-4D97-AF65-F5344CB8AC3E}">
        <p14:creationId xmlns:p14="http://schemas.microsoft.com/office/powerpoint/2010/main" val="17954629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3AE10-E033-EC40-AAB1-EA8205F609D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93C3CC9-C86A-8644-AEB8-9D007D9E111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BDECCC-DADA-5B48-A63C-1837BE6C5BD3}"/>
              </a:ext>
            </a:extLst>
          </p:cNvPr>
          <p:cNvSpPr>
            <a:spLocks noGrp="1"/>
          </p:cNvSpPr>
          <p:nvPr>
            <p:ph type="dt" sz="half" idx="10"/>
          </p:nvPr>
        </p:nvSpPr>
        <p:spPr/>
        <p:txBody>
          <a:bodyPr/>
          <a:lstStyle/>
          <a:p>
            <a:fld id="{A1D8AA20-E5E4-5747-A460-17977F7D3A68}" type="datetime1">
              <a:rPr lang="en-US" smtClean="0"/>
              <a:t>1/27/2024</a:t>
            </a:fld>
            <a:endParaRPr lang="en-US"/>
          </a:p>
        </p:txBody>
      </p:sp>
      <p:sp>
        <p:nvSpPr>
          <p:cNvPr id="5" name="Footer Placeholder 4">
            <a:extLst>
              <a:ext uri="{FF2B5EF4-FFF2-40B4-BE49-F238E27FC236}">
                <a16:creationId xmlns:a16="http://schemas.microsoft.com/office/drawing/2014/main" id="{54A64B5C-275C-3044-8B48-04936B90F8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E7DAC4-C692-BF4A-9B16-8AEE23CBCA80}"/>
              </a:ext>
            </a:extLst>
          </p:cNvPr>
          <p:cNvSpPr>
            <a:spLocks noGrp="1"/>
          </p:cNvSpPr>
          <p:nvPr>
            <p:ph type="sldNum" sz="quarter" idx="12"/>
          </p:nvPr>
        </p:nvSpPr>
        <p:spPr/>
        <p:txBody>
          <a:bodyPr/>
          <a:lstStyle/>
          <a:p>
            <a:fld id="{6CB985FF-3F3F-7E42-85DF-EB6EAC182564}" type="slidenum">
              <a:rPr lang="en-US" smtClean="0"/>
              <a:t>‹#›</a:t>
            </a:fld>
            <a:endParaRPr lang="en-US"/>
          </a:p>
        </p:txBody>
      </p:sp>
    </p:spTree>
    <p:extLst>
      <p:ext uri="{BB962C8B-B14F-4D97-AF65-F5344CB8AC3E}">
        <p14:creationId xmlns:p14="http://schemas.microsoft.com/office/powerpoint/2010/main" val="9062505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8CE66A8-9CCF-EC4F-B5CF-37139D85190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2A5ED11-8BD1-0E41-A427-95ACDB4A1DD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45085C-C98D-A34D-B5EF-669A3D5DDEC5}"/>
              </a:ext>
            </a:extLst>
          </p:cNvPr>
          <p:cNvSpPr>
            <a:spLocks noGrp="1"/>
          </p:cNvSpPr>
          <p:nvPr>
            <p:ph type="dt" sz="half" idx="10"/>
          </p:nvPr>
        </p:nvSpPr>
        <p:spPr/>
        <p:txBody>
          <a:bodyPr/>
          <a:lstStyle/>
          <a:p>
            <a:fld id="{7F20D4D0-EBA4-4742-8CFD-8465990D6910}" type="datetime1">
              <a:rPr lang="en-US" smtClean="0"/>
              <a:t>1/27/2024</a:t>
            </a:fld>
            <a:endParaRPr lang="en-US"/>
          </a:p>
        </p:txBody>
      </p:sp>
      <p:sp>
        <p:nvSpPr>
          <p:cNvPr id="5" name="Footer Placeholder 4">
            <a:extLst>
              <a:ext uri="{FF2B5EF4-FFF2-40B4-BE49-F238E27FC236}">
                <a16:creationId xmlns:a16="http://schemas.microsoft.com/office/drawing/2014/main" id="{EC58B2CC-1C7E-FE4A-8EAF-CAE675CED7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D10219-3B5D-AA49-8785-71FA40D75CEB}"/>
              </a:ext>
            </a:extLst>
          </p:cNvPr>
          <p:cNvSpPr>
            <a:spLocks noGrp="1"/>
          </p:cNvSpPr>
          <p:nvPr>
            <p:ph type="sldNum" sz="quarter" idx="12"/>
          </p:nvPr>
        </p:nvSpPr>
        <p:spPr/>
        <p:txBody>
          <a:bodyPr/>
          <a:lstStyle/>
          <a:p>
            <a:fld id="{6CB985FF-3F3F-7E42-85DF-EB6EAC182564}" type="slidenum">
              <a:rPr lang="en-US" smtClean="0"/>
              <a:t>‹#›</a:t>
            </a:fld>
            <a:endParaRPr lang="en-US"/>
          </a:p>
        </p:txBody>
      </p:sp>
    </p:spTree>
    <p:extLst>
      <p:ext uri="{BB962C8B-B14F-4D97-AF65-F5344CB8AC3E}">
        <p14:creationId xmlns:p14="http://schemas.microsoft.com/office/powerpoint/2010/main" val="281544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0229F-B851-8343-9615-4C3310904F6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1974890-7EF1-6142-B1C1-B7C367FD57C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7A3C73-CAF8-694F-93DA-9E96DE41975C}"/>
              </a:ext>
            </a:extLst>
          </p:cNvPr>
          <p:cNvSpPr>
            <a:spLocks noGrp="1"/>
          </p:cNvSpPr>
          <p:nvPr>
            <p:ph type="dt" sz="half" idx="10"/>
          </p:nvPr>
        </p:nvSpPr>
        <p:spPr/>
        <p:txBody>
          <a:bodyPr/>
          <a:lstStyle/>
          <a:p>
            <a:fld id="{F42CFF4A-690A-9347-B148-EC8877368E7F}" type="datetime1">
              <a:rPr lang="en-US" smtClean="0"/>
              <a:t>1/27/2024</a:t>
            </a:fld>
            <a:endParaRPr lang="en-US"/>
          </a:p>
        </p:txBody>
      </p:sp>
      <p:sp>
        <p:nvSpPr>
          <p:cNvPr id="5" name="Footer Placeholder 4">
            <a:extLst>
              <a:ext uri="{FF2B5EF4-FFF2-40B4-BE49-F238E27FC236}">
                <a16:creationId xmlns:a16="http://schemas.microsoft.com/office/drawing/2014/main" id="{04EF6D04-2068-DF47-AA0A-BEF25FBB5B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5A1719-3524-4E4A-A514-BDFE059BFD05}"/>
              </a:ext>
            </a:extLst>
          </p:cNvPr>
          <p:cNvSpPr>
            <a:spLocks noGrp="1"/>
          </p:cNvSpPr>
          <p:nvPr>
            <p:ph type="sldNum" sz="quarter" idx="12"/>
          </p:nvPr>
        </p:nvSpPr>
        <p:spPr/>
        <p:txBody>
          <a:bodyPr/>
          <a:lstStyle/>
          <a:p>
            <a:fld id="{6CB985FF-3F3F-7E42-85DF-EB6EAC182564}" type="slidenum">
              <a:rPr lang="en-US" smtClean="0"/>
              <a:t>‹#›</a:t>
            </a:fld>
            <a:endParaRPr lang="en-US"/>
          </a:p>
        </p:txBody>
      </p:sp>
    </p:spTree>
    <p:extLst>
      <p:ext uri="{BB962C8B-B14F-4D97-AF65-F5344CB8AC3E}">
        <p14:creationId xmlns:p14="http://schemas.microsoft.com/office/powerpoint/2010/main" val="2942275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DFC8FD-E597-9347-953B-C5B4D1C7525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78CC663-8F43-4E4A-98F4-230BDAE4C8B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4CFFF5C-DA45-A647-905F-53BA157C76E6}"/>
              </a:ext>
            </a:extLst>
          </p:cNvPr>
          <p:cNvSpPr>
            <a:spLocks noGrp="1"/>
          </p:cNvSpPr>
          <p:nvPr>
            <p:ph type="dt" sz="half" idx="10"/>
          </p:nvPr>
        </p:nvSpPr>
        <p:spPr/>
        <p:txBody>
          <a:bodyPr/>
          <a:lstStyle/>
          <a:p>
            <a:fld id="{C5CD20B1-C083-2947-BD53-F41BA959D9F6}" type="datetime1">
              <a:rPr lang="en-US" smtClean="0"/>
              <a:t>1/27/2024</a:t>
            </a:fld>
            <a:endParaRPr lang="en-US"/>
          </a:p>
        </p:txBody>
      </p:sp>
      <p:sp>
        <p:nvSpPr>
          <p:cNvPr id="5" name="Footer Placeholder 4">
            <a:extLst>
              <a:ext uri="{FF2B5EF4-FFF2-40B4-BE49-F238E27FC236}">
                <a16:creationId xmlns:a16="http://schemas.microsoft.com/office/drawing/2014/main" id="{7966CE87-1EAC-4F45-B6FD-F6FB39F919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6535DF-B875-8A47-8084-925B3DF9D3A1}"/>
              </a:ext>
            </a:extLst>
          </p:cNvPr>
          <p:cNvSpPr>
            <a:spLocks noGrp="1"/>
          </p:cNvSpPr>
          <p:nvPr>
            <p:ph type="sldNum" sz="quarter" idx="12"/>
          </p:nvPr>
        </p:nvSpPr>
        <p:spPr/>
        <p:txBody>
          <a:bodyPr/>
          <a:lstStyle/>
          <a:p>
            <a:fld id="{6CB985FF-3F3F-7E42-85DF-EB6EAC182564}" type="slidenum">
              <a:rPr lang="en-US" smtClean="0"/>
              <a:t>‹#›</a:t>
            </a:fld>
            <a:endParaRPr lang="en-US"/>
          </a:p>
        </p:txBody>
      </p:sp>
    </p:spTree>
    <p:extLst>
      <p:ext uri="{BB962C8B-B14F-4D97-AF65-F5344CB8AC3E}">
        <p14:creationId xmlns:p14="http://schemas.microsoft.com/office/powerpoint/2010/main" val="36310942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06257-7CFB-EC4B-BED4-4D4D4F55250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4A1241A-C6E3-9F49-BD32-5AA7D23226A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EF08F4A-4E9F-5347-A078-2884E046F0C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4829B9A-51B5-814C-9649-55B90DDB521C}"/>
              </a:ext>
            </a:extLst>
          </p:cNvPr>
          <p:cNvSpPr>
            <a:spLocks noGrp="1"/>
          </p:cNvSpPr>
          <p:nvPr>
            <p:ph type="dt" sz="half" idx="10"/>
          </p:nvPr>
        </p:nvSpPr>
        <p:spPr/>
        <p:txBody>
          <a:bodyPr/>
          <a:lstStyle/>
          <a:p>
            <a:fld id="{FE705EC9-40CE-5E41-9FF5-85897E13243A}" type="datetime1">
              <a:rPr lang="en-US" smtClean="0"/>
              <a:t>1/27/2024</a:t>
            </a:fld>
            <a:endParaRPr lang="en-US"/>
          </a:p>
        </p:txBody>
      </p:sp>
      <p:sp>
        <p:nvSpPr>
          <p:cNvPr id="6" name="Footer Placeholder 5">
            <a:extLst>
              <a:ext uri="{FF2B5EF4-FFF2-40B4-BE49-F238E27FC236}">
                <a16:creationId xmlns:a16="http://schemas.microsoft.com/office/drawing/2014/main" id="{22EC8E71-B8C3-BB46-A538-4CAE5734DE3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B2EA70-1D7F-A444-A728-909C4BAA6036}"/>
              </a:ext>
            </a:extLst>
          </p:cNvPr>
          <p:cNvSpPr>
            <a:spLocks noGrp="1"/>
          </p:cNvSpPr>
          <p:nvPr>
            <p:ph type="sldNum" sz="quarter" idx="12"/>
          </p:nvPr>
        </p:nvSpPr>
        <p:spPr/>
        <p:txBody>
          <a:bodyPr/>
          <a:lstStyle/>
          <a:p>
            <a:fld id="{6CB985FF-3F3F-7E42-85DF-EB6EAC182564}" type="slidenum">
              <a:rPr lang="en-US" smtClean="0"/>
              <a:t>‹#›</a:t>
            </a:fld>
            <a:endParaRPr lang="en-US"/>
          </a:p>
        </p:txBody>
      </p:sp>
    </p:spTree>
    <p:extLst>
      <p:ext uri="{BB962C8B-B14F-4D97-AF65-F5344CB8AC3E}">
        <p14:creationId xmlns:p14="http://schemas.microsoft.com/office/powerpoint/2010/main" val="22375113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49047-06AA-CB4A-9BEB-4C0B74ED8F5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B715501-7624-984E-AF0B-76857B9A2F7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B800AC3-1D29-0542-BEEC-230A4CC7B57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3195A66-7CC2-1240-99D1-F6ACF0E0857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DA7E72F-D626-8941-A03F-D7C986C44B6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CB6C6FE-E787-0C41-BDEF-DCCC90D70B4E}"/>
              </a:ext>
            </a:extLst>
          </p:cNvPr>
          <p:cNvSpPr>
            <a:spLocks noGrp="1"/>
          </p:cNvSpPr>
          <p:nvPr>
            <p:ph type="dt" sz="half" idx="10"/>
          </p:nvPr>
        </p:nvSpPr>
        <p:spPr/>
        <p:txBody>
          <a:bodyPr/>
          <a:lstStyle/>
          <a:p>
            <a:fld id="{9D8C9C23-FD97-2346-81EF-E6F2BC8E61FB}" type="datetime1">
              <a:rPr lang="en-US" smtClean="0"/>
              <a:t>1/27/2024</a:t>
            </a:fld>
            <a:endParaRPr lang="en-US"/>
          </a:p>
        </p:txBody>
      </p:sp>
      <p:sp>
        <p:nvSpPr>
          <p:cNvPr id="8" name="Footer Placeholder 7">
            <a:extLst>
              <a:ext uri="{FF2B5EF4-FFF2-40B4-BE49-F238E27FC236}">
                <a16:creationId xmlns:a16="http://schemas.microsoft.com/office/drawing/2014/main" id="{2292E5B7-A690-E446-9BE9-CB0A33907A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F864DCD-6E72-034A-B769-75EBC4E3DA3E}"/>
              </a:ext>
            </a:extLst>
          </p:cNvPr>
          <p:cNvSpPr>
            <a:spLocks noGrp="1"/>
          </p:cNvSpPr>
          <p:nvPr>
            <p:ph type="sldNum" sz="quarter" idx="12"/>
          </p:nvPr>
        </p:nvSpPr>
        <p:spPr/>
        <p:txBody>
          <a:bodyPr/>
          <a:lstStyle/>
          <a:p>
            <a:fld id="{6CB985FF-3F3F-7E42-85DF-EB6EAC182564}" type="slidenum">
              <a:rPr lang="en-US" smtClean="0"/>
              <a:t>‹#›</a:t>
            </a:fld>
            <a:endParaRPr lang="en-US"/>
          </a:p>
        </p:txBody>
      </p:sp>
    </p:spTree>
    <p:extLst>
      <p:ext uri="{BB962C8B-B14F-4D97-AF65-F5344CB8AC3E}">
        <p14:creationId xmlns:p14="http://schemas.microsoft.com/office/powerpoint/2010/main" val="25180169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3E483-B180-554B-93AF-01F334ECFA1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F9AA258-DF33-AF4E-9A21-1166FFE185CC}"/>
              </a:ext>
            </a:extLst>
          </p:cNvPr>
          <p:cNvSpPr>
            <a:spLocks noGrp="1"/>
          </p:cNvSpPr>
          <p:nvPr>
            <p:ph type="dt" sz="half" idx="10"/>
          </p:nvPr>
        </p:nvSpPr>
        <p:spPr/>
        <p:txBody>
          <a:bodyPr/>
          <a:lstStyle/>
          <a:p>
            <a:fld id="{98E9B29F-9FA6-2649-AF57-492BD1046DEC}" type="datetime1">
              <a:rPr lang="en-US" smtClean="0"/>
              <a:t>1/27/2024</a:t>
            </a:fld>
            <a:endParaRPr lang="en-US"/>
          </a:p>
        </p:txBody>
      </p:sp>
      <p:sp>
        <p:nvSpPr>
          <p:cNvPr id="4" name="Footer Placeholder 3">
            <a:extLst>
              <a:ext uri="{FF2B5EF4-FFF2-40B4-BE49-F238E27FC236}">
                <a16:creationId xmlns:a16="http://schemas.microsoft.com/office/drawing/2014/main" id="{A081778B-2729-2343-97E2-A15EDABBB73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F046898-4BA9-C049-8155-3951739286D9}"/>
              </a:ext>
            </a:extLst>
          </p:cNvPr>
          <p:cNvSpPr>
            <a:spLocks noGrp="1"/>
          </p:cNvSpPr>
          <p:nvPr>
            <p:ph type="sldNum" sz="quarter" idx="12"/>
          </p:nvPr>
        </p:nvSpPr>
        <p:spPr/>
        <p:txBody>
          <a:bodyPr/>
          <a:lstStyle/>
          <a:p>
            <a:fld id="{6CB985FF-3F3F-7E42-85DF-EB6EAC182564}" type="slidenum">
              <a:rPr lang="en-US" smtClean="0"/>
              <a:t>‹#›</a:t>
            </a:fld>
            <a:endParaRPr lang="en-US"/>
          </a:p>
        </p:txBody>
      </p:sp>
    </p:spTree>
    <p:extLst>
      <p:ext uri="{BB962C8B-B14F-4D97-AF65-F5344CB8AC3E}">
        <p14:creationId xmlns:p14="http://schemas.microsoft.com/office/powerpoint/2010/main" val="16331804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7323A34-FC0D-B149-962B-D00CFDB394A9}"/>
              </a:ext>
            </a:extLst>
          </p:cNvPr>
          <p:cNvSpPr>
            <a:spLocks noGrp="1"/>
          </p:cNvSpPr>
          <p:nvPr>
            <p:ph type="dt" sz="half" idx="10"/>
          </p:nvPr>
        </p:nvSpPr>
        <p:spPr/>
        <p:txBody>
          <a:bodyPr/>
          <a:lstStyle/>
          <a:p>
            <a:fld id="{2FF3C0A7-AAB5-664A-9B23-81D3E5BBE506}" type="datetime1">
              <a:rPr lang="en-US" smtClean="0"/>
              <a:t>1/27/2024</a:t>
            </a:fld>
            <a:endParaRPr lang="en-US"/>
          </a:p>
        </p:txBody>
      </p:sp>
      <p:sp>
        <p:nvSpPr>
          <p:cNvPr id="3" name="Footer Placeholder 2">
            <a:extLst>
              <a:ext uri="{FF2B5EF4-FFF2-40B4-BE49-F238E27FC236}">
                <a16:creationId xmlns:a16="http://schemas.microsoft.com/office/drawing/2014/main" id="{EFE7BDCD-68B6-BC46-8D97-6F92D67E292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6B966AF-2481-6E49-91B6-8CE9A188F142}"/>
              </a:ext>
            </a:extLst>
          </p:cNvPr>
          <p:cNvSpPr>
            <a:spLocks noGrp="1"/>
          </p:cNvSpPr>
          <p:nvPr>
            <p:ph type="sldNum" sz="quarter" idx="12"/>
          </p:nvPr>
        </p:nvSpPr>
        <p:spPr/>
        <p:txBody>
          <a:bodyPr/>
          <a:lstStyle/>
          <a:p>
            <a:fld id="{6CB985FF-3F3F-7E42-85DF-EB6EAC182564}" type="slidenum">
              <a:rPr lang="en-US" smtClean="0"/>
              <a:t>‹#›</a:t>
            </a:fld>
            <a:endParaRPr lang="en-US"/>
          </a:p>
        </p:txBody>
      </p:sp>
    </p:spTree>
    <p:extLst>
      <p:ext uri="{BB962C8B-B14F-4D97-AF65-F5344CB8AC3E}">
        <p14:creationId xmlns:p14="http://schemas.microsoft.com/office/powerpoint/2010/main" val="22824022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4BA5C-76DF-B247-A7A9-9AA08EB349F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B89ABB6-3BB8-BE47-A7C4-E3E58813375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2A62361-E7EA-BE49-977C-5D5E69D4B2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D95236E-DECD-F648-AE14-0C777656DB0C}"/>
              </a:ext>
            </a:extLst>
          </p:cNvPr>
          <p:cNvSpPr>
            <a:spLocks noGrp="1"/>
          </p:cNvSpPr>
          <p:nvPr>
            <p:ph type="dt" sz="half" idx="10"/>
          </p:nvPr>
        </p:nvSpPr>
        <p:spPr/>
        <p:txBody>
          <a:bodyPr/>
          <a:lstStyle/>
          <a:p>
            <a:fld id="{4D5FA4DE-19D4-5142-AC5F-C53505483055}" type="datetime1">
              <a:rPr lang="en-US" smtClean="0"/>
              <a:t>1/27/2024</a:t>
            </a:fld>
            <a:endParaRPr lang="en-US"/>
          </a:p>
        </p:txBody>
      </p:sp>
      <p:sp>
        <p:nvSpPr>
          <p:cNvPr id="6" name="Footer Placeholder 5">
            <a:extLst>
              <a:ext uri="{FF2B5EF4-FFF2-40B4-BE49-F238E27FC236}">
                <a16:creationId xmlns:a16="http://schemas.microsoft.com/office/drawing/2014/main" id="{0C7DB59F-B23E-DF4C-B527-E7A72AAA8E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4E40A1D-70CE-454D-8762-054488C1497F}"/>
              </a:ext>
            </a:extLst>
          </p:cNvPr>
          <p:cNvSpPr>
            <a:spLocks noGrp="1"/>
          </p:cNvSpPr>
          <p:nvPr>
            <p:ph type="sldNum" sz="quarter" idx="12"/>
          </p:nvPr>
        </p:nvSpPr>
        <p:spPr/>
        <p:txBody>
          <a:bodyPr/>
          <a:lstStyle/>
          <a:p>
            <a:fld id="{6CB985FF-3F3F-7E42-85DF-EB6EAC182564}" type="slidenum">
              <a:rPr lang="en-US" smtClean="0"/>
              <a:t>‹#›</a:t>
            </a:fld>
            <a:endParaRPr lang="en-US"/>
          </a:p>
        </p:txBody>
      </p:sp>
    </p:spTree>
    <p:extLst>
      <p:ext uri="{BB962C8B-B14F-4D97-AF65-F5344CB8AC3E}">
        <p14:creationId xmlns:p14="http://schemas.microsoft.com/office/powerpoint/2010/main" val="13015776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54B7E-F2FB-FA41-8880-72CCA1529A7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081B152-33AB-EE4F-9504-D7CB0C0B9E6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B64B4E9-69C7-1A41-B6A4-4DADDF9397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FF5FC42-D173-3F47-9706-783608CC749A}"/>
              </a:ext>
            </a:extLst>
          </p:cNvPr>
          <p:cNvSpPr>
            <a:spLocks noGrp="1"/>
          </p:cNvSpPr>
          <p:nvPr>
            <p:ph type="dt" sz="half" idx="10"/>
          </p:nvPr>
        </p:nvSpPr>
        <p:spPr/>
        <p:txBody>
          <a:bodyPr/>
          <a:lstStyle/>
          <a:p>
            <a:fld id="{6479B2D2-74AC-FD4C-8966-30173716E1E9}" type="datetime1">
              <a:rPr lang="en-US" smtClean="0"/>
              <a:t>1/27/2024</a:t>
            </a:fld>
            <a:endParaRPr lang="en-US"/>
          </a:p>
        </p:txBody>
      </p:sp>
      <p:sp>
        <p:nvSpPr>
          <p:cNvPr id="6" name="Footer Placeholder 5">
            <a:extLst>
              <a:ext uri="{FF2B5EF4-FFF2-40B4-BE49-F238E27FC236}">
                <a16:creationId xmlns:a16="http://schemas.microsoft.com/office/drawing/2014/main" id="{8DFB580F-3F3B-6844-AEE4-6DE7D44E9F7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D07C345-106D-5344-B4F6-BAD208992ADA}"/>
              </a:ext>
            </a:extLst>
          </p:cNvPr>
          <p:cNvSpPr>
            <a:spLocks noGrp="1"/>
          </p:cNvSpPr>
          <p:nvPr>
            <p:ph type="sldNum" sz="quarter" idx="12"/>
          </p:nvPr>
        </p:nvSpPr>
        <p:spPr/>
        <p:txBody>
          <a:bodyPr/>
          <a:lstStyle/>
          <a:p>
            <a:fld id="{6CB985FF-3F3F-7E42-85DF-EB6EAC182564}" type="slidenum">
              <a:rPr lang="en-US" smtClean="0"/>
              <a:t>‹#›</a:t>
            </a:fld>
            <a:endParaRPr lang="en-US"/>
          </a:p>
        </p:txBody>
      </p:sp>
    </p:spTree>
    <p:extLst>
      <p:ext uri="{BB962C8B-B14F-4D97-AF65-F5344CB8AC3E}">
        <p14:creationId xmlns:p14="http://schemas.microsoft.com/office/powerpoint/2010/main" val="4152435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3C657CB-AD25-6442-8B94-4ADDF7383DC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1838263-CE28-D144-8D35-77AFBAE1A9A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A2DF0F-054A-9D41-BD4B-C2609D34898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2A9D7C-D91C-7C45-812E-5D23628C0AB0}" type="datetime1">
              <a:rPr lang="en-US" smtClean="0"/>
              <a:t>1/27/2024</a:t>
            </a:fld>
            <a:endParaRPr lang="en-US"/>
          </a:p>
        </p:txBody>
      </p:sp>
      <p:sp>
        <p:nvSpPr>
          <p:cNvPr id="5" name="Footer Placeholder 4">
            <a:extLst>
              <a:ext uri="{FF2B5EF4-FFF2-40B4-BE49-F238E27FC236}">
                <a16:creationId xmlns:a16="http://schemas.microsoft.com/office/drawing/2014/main" id="{8143BFF4-A46C-234B-B129-C11F811507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D274F35-D701-6C42-A202-5B3888E9E84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B985FF-3F3F-7E42-85DF-EB6EAC182564}" type="slidenum">
              <a:rPr lang="en-US" smtClean="0"/>
              <a:t>‹#›</a:t>
            </a:fld>
            <a:endParaRPr lang="en-US"/>
          </a:p>
        </p:txBody>
      </p:sp>
    </p:spTree>
    <p:extLst>
      <p:ext uri="{BB962C8B-B14F-4D97-AF65-F5344CB8AC3E}">
        <p14:creationId xmlns:p14="http://schemas.microsoft.com/office/powerpoint/2010/main" val="4833826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D8312-05AA-8540-BAD8-B2E0B7F2FABF}"/>
              </a:ext>
            </a:extLst>
          </p:cNvPr>
          <p:cNvSpPr>
            <a:spLocks noGrp="1"/>
          </p:cNvSpPr>
          <p:nvPr>
            <p:ph type="title"/>
          </p:nvPr>
        </p:nvSpPr>
        <p:spPr>
          <a:xfrm>
            <a:off x="838200" y="-86709"/>
            <a:ext cx="10515600" cy="45719"/>
          </a:xfrm>
        </p:spPr>
        <p:txBody>
          <a:bodyPr>
            <a:normAutofit fontScale="90000"/>
          </a:bodyPr>
          <a:lstStyle/>
          <a:p>
            <a:endParaRPr lang="en-US" dirty="0"/>
          </a:p>
        </p:txBody>
      </p:sp>
      <p:sp>
        <p:nvSpPr>
          <p:cNvPr id="5" name="Content Placeholder 4">
            <a:extLst>
              <a:ext uri="{FF2B5EF4-FFF2-40B4-BE49-F238E27FC236}">
                <a16:creationId xmlns:a16="http://schemas.microsoft.com/office/drawing/2014/main" id="{EE6A1847-41BD-C642-9963-BE2FA14F618E}"/>
              </a:ext>
            </a:extLst>
          </p:cNvPr>
          <p:cNvSpPr>
            <a:spLocks noGrp="1"/>
          </p:cNvSpPr>
          <p:nvPr>
            <p:ph idx="1"/>
          </p:nvPr>
        </p:nvSpPr>
        <p:spPr>
          <a:xfrm>
            <a:off x="0" y="0"/>
            <a:ext cx="12192000" cy="6858000"/>
          </a:xfrm>
        </p:spPr>
        <p:txBody>
          <a:bodyPr>
            <a:normAutofit/>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sz="3200" b="1" dirty="0"/>
          </a:p>
          <a:p>
            <a:pPr marL="0" indent="0">
              <a:buNone/>
            </a:pPr>
            <a:r>
              <a:rPr lang="en-US" sz="3200" b="1" dirty="0"/>
              <a:t>      The Doctrine of the Holy Spirit – Old Testament Sightings</a:t>
            </a:r>
            <a:r>
              <a:rPr lang="en-US" dirty="0"/>
              <a:t>			        			</a:t>
            </a:r>
            <a:r>
              <a:rPr lang="en-US" b="1" dirty="0"/>
              <a:t>             </a:t>
            </a:r>
            <a:endParaRPr lang="en-US" sz="3000" b="1" dirty="0"/>
          </a:p>
          <a:p>
            <a:pPr marL="0" indent="0">
              <a:buNone/>
            </a:pPr>
            <a:endParaRPr lang="en-US" b="1" dirty="0"/>
          </a:p>
          <a:p>
            <a:pPr marL="0" indent="0">
              <a:buNone/>
            </a:pPr>
            <a:endParaRPr lang="en-US" dirty="0"/>
          </a:p>
          <a:p>
            <a:pPr marL="0" indent="0">
              <a:buNone/>
            </a:pPr>
            <a:endParaRPr lang="en-US" dirty="0"/>
          </a:p>
        </p:txBody>
      </p:sp>
      <p:sp>
        <p:nvSpPr>
          <p:cNvPr id="8" name="Oval 7">
            <a:extLst>
              <a:ext uri="{FF2B5EF4-FFF2-40B4-BE49-F238E27FC236}">
                <a16:creationId xmlns:a16="http://schemas.microsoft.com/office/drawing/2014/main" id="{E3AD5F11-9C8F-364B-9BBD-AE4BD508D84F}"/>
              </a:ext>
            </a:extLst>
          </p:cNvPr>
          <p:cNvSpPr/>
          <p:nvPr/>
        </p:nvSpPr>
        <p:spPr>
          <a:xfrm>
            <a:off x="1587500" y="177800"/>
            <a:ext cx="9017000" cy="22075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Desdemona" pitchFamily="82" charset="77"/>
                <a:cs typeface="Apple Chancery" panose="03020702040506060504" pitchFamily="66" charset="-79"/>
              </a:rPr>
              <a:t>Panoramic</a:t>
            </a:r>
          </a:p>
          <a:p>
            <a:pPr algn="ctr"/>
            <a:r>
              <a:rPr lang="en-US" sz="3200" dirty="0"/>
              <a:t>The Story of God </a:t>
            </a:r>
          </a:p>
          <a:p>
            <a:pPr algn="ctr"/>
            <a:r>
              <a:rPr lang="en-US" sz="2400" dirty="0"/>
              <a:t>as seen through</a:t>
            </a:r>
          </a:p>
          <a:p>
            <a:pPr algn="ctr"/>
            <a:r>
              <a:rPr lang="en-US" sz="3200" dirty="0"/>
              <a:t>The Great Christian Doctrines</a:t>
            </a:r>
          </a:p>
        </p:txBody>
      </p:sp>
      <p:pic>
        <p:nvPicPr>
          <p:cNvPr id="14" name="Picture 13">
            <a:extLst>
              <a:ext uri="{FF2B5EF4-FFF2-40B4-BE49-F238E27FC236}">
                <a16:creationId xmlns:a16="http://schemas.microsoft.com/office/drawing/2014/main" id="{54FEFA91-5380-EA48-B749-444E06B34A20}"/>
              </a:ext>
            </a:extLst>
          </p:cNvPr>
          <p:cNvPicPr>
            <a:picLocks noChangeAspect="1"/>
          </p:cNvPicPr>
          <p:nvPr/>
        </p:nvPicPr>
        <p:blipFill>
          <a:blip r:embed="rId2"/>
          <a:stretch>
            <a:fillRect/>
          </a:stretch>
        </p:blipFill>
        <p:spPr>
          <a:xfrm>
            <a:off x="4638725" y="3023761"/>
            <a:ext cx="3133675" cy="3515151"/>
          </a:xfrm>
          <a:prstGeom prst="rect">
            <a:avLst/>
          </a:prstGeom>
        </p:spPr>
      </p:pic>
      <p:sp>
        <p:nvSpPr>
          <p:cNvPr id="15" name="Slide Number Placeholder 14">
            <a:extLst>
              <a:ext uri="{FF2B5EF4-FFF2-40B4-BE49-F238E27FC236}">
                <a16:creationId xmlns:a16="http://schemas.microsoft.com/office/drawing/2014/main" id="{5220CA26-83FF-AE44-B14E-C52CAC5DFA9F}"/>
              </a:ext>
            </a:extLst>
          </p:cNvPr>
          <p:cNvSpPr>
            <a:spLocks noGrp="1"/>
          </p:cNvSpPr>
          <p:nvPr>
            <p:ph type="sldNum" sz="quarter" idx="12"/>
          </p:nvPr>
        </p:nvSpPr>
        <p:spPr/>
        <p:txBody>
          <a:bodyPr/>
          <a:lstStyle/>
          <a:p>
            <a:fld id="{EE94AE24-87C7-CD45-865D-3F38DDB8AAA7}" type="slidenum">
              <a:rPr lang="en-US" smtClean="0"/>
              <a:t>1</a:t>
            </a:fld>
            <a:endParaRPr lang="en-US" dirty="0"/>
          </a:p>
        </p:txBody>
      </p:sp>
      <p:sp>
        <p:nvSpPr>
          <p:cNvPr id="3" name="TextBox 2">
            <a:extLst>
              <a:ext uri="{FF2B5EF4-FFF2-40B4-BE49-F238E27FC236}">
                <a16:creationId xmlns:a16="http://schemas.microsoft.com/office/drawing/2014/main" id="{AC1B3C36-9B45-024C-A896-7475F4E48523}"/>
              </a:ext>
            </a:extLst>
          </p:cNvPr>
          <p:cNvSpPr txBox="1"/>
          <p:nvPr/>
        </p:nvSpPr>
        <p:spPr>
          <a:xfrm>
            <a:off x="541867" y="-4707467"/>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7752988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9F988-0BCD-9E46-86D3-F5132FC70FCF}"/>
              </a:ext>
            </a:extLst>
          </p:cNvPr>
          <p:cNvSpPr>
            <a:spLocks noGrp="1"/>
          </p:cNvSpPr>
          <p:nvPr>
            <p:ph type="title"/>
          </p:nvPr>
        </p:nvSpPr>
        <p:spPr>
          <a:xfrm>
            <a:off x="838200" y="-133563"/>
            <a:ext cx="10515600" cy="61644"/>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45B93EE7-A6DB-D84D-8927-FBFB143384DF}"/>
              </a:ext>
            </a:extLst>
          </p:cNvPr>
          <p:cNvSpPr>
            <a:spLocks noGrp="1"/>
          </p:cNvSpPr>
          <p:nvPr>
            <p:ph idx="1"/>
          </p:nvPr>
        </p:nvSpPr>
        <p:spPr>
          <a:xfrm>
            <a:off x="0" y="0"/>
            <a:ext cx="12192000" cy="6858000"/>
          </a:xfrm>
        </p:spPr>
        <p:txBody>
          <a:bodyPr>
            <a:noAutofit/>
          </a:bodyPr>
          <a:lstStyle/>
          <a:p>
            <a:pPr marL="0" indent="0">
              <a:buNone/>
            </a:pPr>
            <a:r>
              <a:rPr lang="en-US" sz="1850" b="1" dirty="0"/>
              <a:t>OLD TESTAMENT ACTIVITY - </a:t>
            </a:r>
            <a:r>
              <a:rPr lang="en-US" sz="1850" dirty="0"/>
              <a:t>The Holy Spirit was certainly active in salvation history before Christ and the church.  His was the power behind the great miraculous feats of some of the Old Testament saints of Israel!  For instance, He 			 worked the surprising circumstances surrounding the birth of Isaac </a:t>
            </a:r>
            <a:r>
              <a:rPr lang="en-US" sz="1850" b="1" dirty="0"/>
              <a:t>[Gen. 18:10-15; Gal. 4:29].</a:t>
            </a:r>
            <a:r>
              <a:rPr lang="en-US" sz="1850" dirty="0"/>
              <a:t>  Many of 			 you know the story, of how Sarah was 90 years old and Abraham, 100, when the Holy Spirit recreated 			 her long dead womb, a womb that even when it was functional had remained barren throughout her 			 child-bearing years.  And then God used His powers of creation to, in this seemingly peculiar way, to 			 show that this race, whose purpose was to be the gene pool from which the Christ would come, was an			 act of God, not an act of man!  At its very roots, at its very formation, the plan of God to bring salvation 			 to the world was going to be a specific, ongoing, act of God in its entirety, across the board, from 			 beginning to end!  This miracle birth was just the opening volley!  The Holy Spirit was operating under 			 the great plan of God!  The plan of salvation was to be God’s endeavor and God’s alone! 			 ~Approximately 500 years later, or so, Moses ran headlong into the God of Abraham, who spoke to him from a burning bush that was not consumed by the fire!  God sent Him straight into Egypt and into a head-to-head matchup with the headstrong Pharaoh </a:t>
            </a:r>
            <a:r>
              <a:rPr lang="en-US" sz="1850" b="1" dirty="0"/>
              <a:t>[*Ex. 4:15-17,21a].  </a:t>
            </a:r>
            <a:r>
              <a:rPr lang="en-US" sz="1850" dirty="0"/>
              <a:t>He was the instrument of God’s judgment upon Pharaoh for practicing genocide on the Jewish people in His land </a:t>
            </a:r>
            <a:r>
              <a:rPr lang="en-US" sz="1850" i="1" dirty="0"/>
              <a:t>as a means of population control</a:t>
            </a:r>
            <a:r>
              <a:rPr lang="en-US" sz="1850" dirty="0"/>
              <a:t>!  So then came great miracles of judgment -  the ten plagues of Egypt! The Holy Spirit and His power was undoubtedly engaged in that catastrophic time in Egypt’s history!  Only God could have made the Pharaoh give up and grant Israel permission to exit the country, and God did it in spectacular fashion – epidemics of </a:t>
            </a:r>
            <a:r>
              <a:rPr lang="en-US" sz="1850" b="1" dirty="0"/>
              <a:t>stinking blood-water</a:t>
            </a:r>
            <a:r>
              <a:rPr lang="en-US" sz="1850" dirty="0"/>
              <a:t>, </a:t>
            </a:r>
            <a:r>
              <a:rPr lang="en-US" sz="1850" b="1" dirty="0"/>
              <a:t>frogs</a:t>
            </a:r>
            <a:r>
              <a:rPr lang="en-US" sz="1850" dirty="0"/>
              <a:t>, </a:t>
            </a:r>
            <a:r>
              <a:rPr lang="en-US" sz="1850" b="1" dirty="0"/>
              <a:t>biting gnats</a:t>
            </a:r>
            <a:r>
              <a:rPr lang="en-US" sz="1850" dirty="0"/>
              <a:t>, </a:t>
            </a:r>
            <a:r>
              <a:rPr lang="en-US" sz="1850" b="1" dirty="0"/>
              <a:t>flies</a:t>
            </a:r>
            <a:r>
              <a:rPr lang="en-US" sz="1850" dirty="0"/>
              <a:t>, a plague on Egypt’s valuable </a:t>
            </a:r>
            <a:r>
              <a:rPr lang="en-US" sz="1850" b="1" dirty="0"/>
              <a:t>domesticated animals </a:t>
            </a:r>
            <a:r>
              <a:rPr lang="en-US" sz="1850" dirty="0"/>
              <a:t>– (flocks and herds, beasts of burden, and a recognize source of personal wealth).  Then, </a:t>
            </a:r>
            <a:r>
              <a:rPr lang="en-US" sz="1850" b="1" dirty="0"/>
              <a:t>boils</a:t>
            </a:r>
            <a:r>
              <a:rPr lang="en-US" sz="1850" dirty="0"/>
              <a:t> afflicting people and animals alike, </a:t>
            </a:r>
            <a:r>
              <a:rPr lang="en-US" sz="1850" b="1" dirty="0"/>
              <a:t>hail</a:t>
            </a:r>
            <a:r>
              <a:rPr lang="en-US" sz="1850" dirty="0"/>
              <a:t> blanketing the land  - pulverizing ice ball raining down - destroying the season’s crops, and after that, </a:t>
            </a:r>
            <a:r>
              <a:rPr lang="en-US" sz="1850" b="1" dirty="0"/>
              <a:t>locusts</a:t>
            </a:r>
            <a:r>
              <a:rPr lang="en-US" sz="1850" dirty="0"/>
              <a:t> to finish off what remained!  Then there was blinding </a:t>
            </a:r>
            <a:r>
              <a:rPr lang="en-US" sz="1850" b="1" dirty="0"/>
              <a:t>darkness </a:t>
            </a:r>
            <a:r>
              <a:rPr lang="en-US" sz="1850" dirty="0"/>
              <a:t>for 3 days, and then, finally, the plague that broke Pharaoh’s resistance – the death of </a:t>
            </a:r>
            <a:r>
              <a:rPr lang="en-US" sz="1850" b="1" dirty="0"/>
              <a:t>the first born son</a:t>
            </a:r>
            <a:r>
              <a:rPr lang="en-US" sz="1850" dirty="0"/>
              <a:t> of every human and animal in Egypt!  So everyone packed up and left! Then, unbelievably, Pharaoh changed his mind </a:t>
            </a:r>
            <a:r>
              <a:rPr lang="en-US" sz="1850" b="1" i="1" dirty="0"/>
              <a:t>back again</a:t>
            </a:r>
            <a:r>
              <a:rPr lang="en-US" sz="1850" dirty="0"/>
              <a:t>, and sent his army to bring them back! The cloud of God that they followed had led them into a seeming dead end, trapping them at the shores of the Red Sea and that’s where Pharaoh’s army caught up with them.  The pillar of cloud went behind them and turned into dense fog, stopping the Egyptians from going any further!  All this, so far, was the judgment of God </a:t>
            </a:r>
            <a:r>
              <a:rPr lang="en-US" sz="1850" i="1" dirty="0"/>
              <a:t>sent</a:t>
            </a:r>
            <a:r>
              <a:rPr lang="en-US" sz="1850" dirty="0"/>
              <a:t>, or </a:t>
            </a:r>
            <a:r>
              <a:rPr lang="en-US" sz="1850" i="1" dirty="0"/>
              <a:t>directed by</a:t>
            </a:r>
            <a:r>
              <a:rPr lang="en-US" sz="1850" dirty="0"/>
              <a:t>, or </a:t>
            </a:r>
            <a:r>
              <a:rPr lang="en-US" sz="1850" i="1" dirty="0"/>
              <a:t>powered</a:t>
            </a:r>
            <a:r>
              <a:rPr lang="en-US" sz="1850" dirty="0"/>
              <a:t> by the Holy Spirit!  For the last plague, we know that the death angel was employed for that ugly job!  As Moses was Holy Spirit empowered, so too the angels that would have been used on this job.  </a:t>
            </a:r>
          </a:p>
        </p:txBody>
      </p:sp>
      <p:pic>
        <p:nvPicPr>
          <p:cNvPr id="9" name="Picture 8">
            <a:extLst>
              <a:ext uri="{FF2B5EF4-FFF2-40B4-BE49-F238E27FC236}">
                <a16:creationId xmlns:a16="http://schemas.microsoft.com/office/drawing/2014/main" id="{1FAF9702-A724-0A41-9933-C6580A63AFCF}"/>
              </a:ext>
            </a:extLst>
          </p:cNvPr>
          <p:cNvPicPr>
            <a:picLocks noChangeAspect="1"/>
          </p:cNvPicPr>
          <p:nvPr/>
        </p:nvPicPr>
        <p:blipFill>
          <a:blip r:embed="rId3"/>
          <a:stretch>
            <a:fillRect/>
          </a:stretch>
        </p:blipFill>
        <p:spPr>
          <a:xfrm>
            <a:off x="10037379" y="336335"/>
            <a:ext cx="2081049" cy="2509470"/>
          </a:xfrm>
          <a:prstGeom prst="rect">
            <a:avLst/>
          </a:prstGeom>
        </p:spPr>
      </p:pic>
      <p:sp>
        <p:nvSpPr>
          <p:cNvPr id="10" name="Slide Number Placeholder 9">
            <a:extLst>
              <a:ext uri="{FF2B5EF4-FFF2-40B4-BE49-F238E27FC236}">
                <a16:creationId xmlns:a16="http://schemas.microsoft.com/office/drawing/2014/main" id="{9644A494-B679-AF4F-8708-22B2F8503D34}"/>
              </a:ext>
            </a:extLst>
          </p:cNvPr>
          <p:cNvSpPr>
            <a:spLocks noGrp="1"/>
          </p:cNvSpPr>
          <p:nvPr>
            <p:ph type="sldNum" sz="quarter" idx="12"/>
          </p:nvPr>
        </p:nvSpPr>
        <p:spPr>
          <a:xfrm>
            <a:off x="11782096" y="6421820"/>
            <a:ext cx="336331" cy="436179"/>
          </a:xfrm>
        </p:spPr>
        <p:txBody>
          <a:bodyPr/>
          <a:lstStyle/>
          <a:p>
            <a:fld id="{6CB985FF-3F3F-7E42-85DF-EB6EAC182564}" type="slidenum">
              <a:rPr lang="en-US" smtClean="0"/>
              <a:t>2</a:t>
            </a:fld>
            <a:endParaRPr lang="en-US" dirty="0"/>
          </a:p>
        </p:txBody>
      </p:sp>
    </p:spTree>
    <p:extLst>
      <p:ext uri="{BB962C8B-B14F-4D97-AF65-F5344CB8AC3E}">
        <p14:creationId xmlns:p14="http://schemas.microsoft.com/office/powerpoint/2010/main" val="13515005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9F988-0BCD-9E46-86D3-F5132FC70FCF}"/>
              </a:ext>
            </a:extLst>
          </p:cNvPr>
          <p:cNvSpPr>
            <a:spLocks noGrp="1"/>
          </p:cNvSpPr>
          <p:nvPr>
            <p:ph type="title"/>
          </p:nvPr>
        </p:nvSpPr>
        <p:spPr>
          <a:xfrm>
            <a:off x="838200" y="-133563"/>
            <a:ext cx="10515600" cy="61644"/>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45B93EE7-A6DB-D84D-8927-FBFB143384DF}"/>
              </a:ext>
            </a:extLst>
          </p:cNvPr>
          <p:cNvSpPr>
            <a:spLocks noGrp="1"/>
          </p:cNvSpPr>
          <p:nvPr>
            <p:ph idx="1"/>
          </p:nvPr>
        </p:nvSpPr>
        <p:spPr>
          <a:xfrm>
            <a:off x="0" y="0"/>
            <a:ext cx="12192000" cy="6858000"/>
          </a:xfrm>
        </p:spPr>
        <p:txBody>
          <a:bodyPr>
            <a:noAutofit/>
          </a:bodyPr>
          <a:lstStyle/>
          <a:p>
            <a:pPr marL="0" indent="0">
              <a:buNone/>
            </a:pPr>
            <a:r>
              <a:rPr lang="en-US" sz="2150" dirty="0"/>
              <a:t>Then Moses,  again led by the Spirit of God, commanded the seas to open </a:t>
            </a:r>
            <a:r>
              <a:rPr lang="en-US" sz="2150" b="1" i="1" dirty="0"/>
              <a:t>and they did </a:t>
            </a:r>
            <a:r>
              <a:rPr lang="en-US" sz="2150" b="1" dirty="0"/>
              <a:t>[Ex. 14:15-18]</a:t>
            </a:r>
            <a:r>
              <a:rPr lang="en-US" sz="2150" dirty="0"/>
              <a:t>!  The waters parted down to the seabed, and a wide trail opened up. The 					 next morning, with the fog protecting them from the advance of the 					 Egyptian army, the Israelites and their carts of goods and their great 					 herds of animals, slipped through the middle of the Red Sea and 						 traveled all the way across, with towering walls of water on their 						 right and left (can you even imagine)!  The fog of 	God then lifts on 					 the far side then, where they’d begun, and the Egyptian army sees 					 the strange gap and decide to pursue through the middle of the Red 					 Sea, where the walls of water collapse and the huge Egyptian army is drown!  It is a huge story, and enough Egyptians are left alive to tell and retell it endlessly, as you might imagine! Approximately </a:t>
            </a:r>
            <a:r>
              <a:rPr lang="en-US" sz="2150" b="1" i="1" dirty="0"/>
              <a:t>forty</a:t>
            </a:r>
            <a:r>
              <a:rPr lang="en-US" sz="2150" dirty="0"/>
              <a:t> years later, the Canaanites </a:t>
            </a:r>
            <a:r>
              <a:rPr lang="en-US" sz="2150" b="1" i="1" dirty="0"/>
              <a:t>still knew</a:t>
            </a:r>
            <a:r>
              <a:rPr lang="en-US" sz="2150" dirty="0"/>
              <a:t> all about the God of Israel and what He had done to Egypt!  When Israel was poised to enter the land of Canaan, they sent spies into the land to see what their state of mind was </a:t>
            </a:r>
            <a:r>
              <a:rPr lang="en-US" sz="2150" b="1" dirty="0"/>
              <a:t>[*Josh. 2:8-11] - </a:t>
            </a:r>
            <a:r>
              <a:rPr lang="en-US" sz="2150" dirty="0"/>
              <a:t>good morale, or bad?  Good morale translates into courage/confidence/strength, whereas bad morale translates into a lack of courage/weakness, meaning less formidable opposition! At that point it becomes apparent that God had known that His great acts of judgment against Egypt would be told and retold until the story reached Canaan!  This was important to God!  In His great mercy, it was His desire to warn even the wicked, wicked Canaanite nations who were slated for an even more terrible judgment than Egypt!  So, they could have surrendered, repented like wicked Nineveh in the prophet Jonah’s day, and they would have undoubtedly been saved from God’s wrath, for God does not punish the truly penitent!  But they did not!  But,.. the point is that all the great acts of God in the Old Testament times – acts of wrathful judgment, or acts of rescue and salvation for Israel, were generated by the Holy Spirit! And they always made a point! It has all the hallmarks of His activity - of His power having been directed and engaged! </a:t>
            </a:r>
          </a:p>
        </p:txBody>
      </p:sp>
      <p:sp>
        <p:nvSpPr>
          <p:cNvPr id="4" name="Slide Number Placeholder 3">
            <a:extLst>
              <a:ext uri="{FF2B5EF4-FFF2-40B4-BE49-F238E27FC236}">
                <a16:creationId xmlns:a16="http://schemas.microsoft.com/office/drawing/2014/main" id="{67DB5136-04D8-174C-8358-3207642A7494}"/>
              </a:ext>
            </a:extLst>
          </p:cNvPr>
          <p:cNvSpPr>
            <a:spLocks noGrp="1"/>
          </p:cNvSpPr>
          <p:nvPr>
            <p:ph type="sldNum" sz="quarter" idx="12"/>
          </p:nvPr>
        </p:nvSpPr>
        <p:spPr>
          <a:xfrm>
            <a:off x="11866178" y="6463862"/>
            <a:ext cx="325821" cy="394138"/>
          </a:xfrm>
        </p:spPr>
        <p:txBody>
          <a:bodyPr/>
          <a:lstStyle/>
          <a:p>
            <a:fld id="{6CB985FF-3F3F-7E42-85DF-EB6EAC182564}" type="slidenum">
              <a:rPr lang="en-US" smtClean="0"/>
              <a:t>3</a:t>
            </a:fld>
            <a:endParaRPr lang="en-US" dirty="0"/>
          </a:p>
        </p:txBody>
      </p:sp>
      <p:pic>
        <p:nvPicPr>
          <p:cNvPr id="8" name="Picture 7">
            <a:extLst>
              <a:ext uri="{FF2B5EF4-FFF2-40B4-BE49-F238E27FC236}">
                <a16:creationId xmlns:a16="http://schemas.microsoft.com/office/drawing/2014/main" id="{FA53BABE-C45C-9E4A-B026-4689DDB60C0E}"/>
              </a:ext>
            </a:extLst>
          </p:cNvPr>
          <p:cNvPicPr>
            <a:picLocks noChangeAspect="1"/>
          </p:cNvPicPr>
          <p:nvPr/>
        </p:nvPicPr>
        <p:blipFill>
          <a:blip r:embed="rId2"/>
          <a:stretch>
            <a:fillRect/>
          </a:stretch>
        </p:blipFill>
        <p:spPr>
          <a:xfrm>
            <a:off x="8194431" y="341812"/>
            <a:ext cx="3834657" cy="2072714"/>
          </a:xfrm>
          <a:prstGeom prst="rect">
            <a:avLst/>
          </a:prstGeom>
        </p:spPr>
      </p:pic>
    </p:spTree>
    <p:extLst>
      <p:ext uri="{BB962C8B-B14F-4D97-AF65-F5344CB8AC3E}">
        <p14:creationId xmlns:p14="http://schemas.microsoft.com/office/powerpoint/2010/main" val="35474364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9F988-0BCD-9E46-86D3-F5132FC70FCF}"/>
              </a:ext>
            </a:extLst>
          </p:cNvPr>
          <p:cNvSpPr>
            <a:spLocks noGrp="1"/>
          </p:cNvSpPr>
          <p:nvPr>
            <p:ph type="title"/>
          </p:nvPr>
        </p:nvSpPr>
        <p:spPr>
          <a:xfrm>
            <a:off x="838200" y="-133563"/>
            <a:ext cx="10515600" cy="61644"/>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45B93EE7-A6DB-D84D-8927-FBFB143384DF}"/>
              </a:ext>
            </a:extLst>
          </p:cNvPr>
          <p:cNvSpPr>
            <a:spLocks noGrp="1"/>
          </p:cNvSpPr>
          <p:nvPr>
            <p:ph idx="1"/>
          </p:nvPr>
        </p:nvSpPr>
        <p:spPr>
          <a:xfrm>
            <a:off x="0" y="0"/>
            <a:ext cx="12192000" cy="7292898"/>
          </a:xfrm>
        </p:spPr>
        <p:txBody>
          <a:bodyPr>
            <a:normAutofit lnSpcReduction="10000"/>
          </a:bodyPr>
          <a:lstStyle/>
          <a:p>
            <a:pPr marL="0" indent="0">
              <a:buNone/>
            </a:pPr>
            <a:r>
              <a:rPr lang="en-US" sz="2200" dirty="0"/>
              <a:t>~It was His strength that coursed through the muscles of </a:t>
            </a:r>
            <a:r>
              <a:rPr lang="en-US" sz="2200" b="1" dirty="0"/>
              <a:t>Samson [*</a:t>
            </a:r>
            <a:r>
              <a:rPr lang="en-US" sz="2200" b="1" dirty="0" err="1"/>
              <a:t>J’g</a:t>
            </a:r>
            <a:r>
              <a:rPr lang="en-US" sz="2200" b="1" dirty="0"/>
              <a:t>. 13:25 / 14:6 / 15:14,15]. </a:t>
            </a:r>
            <a:r>
              <a:rPr lang="en-US" sz="2000" b="1" dirty="0"/>
              <a:t>EXPLOITS:</a:t>
            </a:r>
            <a:r>
              <a:rPr lang="en-US" sz="2200" b="1" dirty="0"/>
              <a:t>  killed a lion with bare hands; in a fit of rage caught 300 foxes, tied them 				 together 2x2 by the tail, tied a burning torch to each pair and turned them 			 	 loose, destroying crops in the entire area; when bound, he broke chains and 				 heavy rope like dental floss; killed a 1000 attacking armed men with the 				 jawbone of a donkey!  And finally, he decimated the ruling class of Philistia by 				 bringing down the temple, where they had him on display, down upon all 				 their heads!  Not a good man but useful to God in keeping the Philistines 				 down!				 						                  		 ~</a:t>
            </a:r>
            <a:r>
              <a:rPr lang="en-US" sz="2200" dirty="0"/>
              <a:t>It was the Spirit’s power that was manifested so strongly in the great </a:t>
            </a:r>
            <a:r>
              <a:rPr lang="en-US" sz="2200" b="1" dirty="0"/>
              <a:t>prophet 				 Elijah</a:t>
            </a:r>
            <a:r>
              <a:rPr lang="en-US" sz="2200" dirty="0"/>
              <a:t>, and doubly so in his understudy, </a:t>
            </a:r>
            <a:r>
              <a:rPr lang="en-US" sz="2200" b="1" dirty="0"/>
              <a:t>Elisha</a:t>
            </a:r>
            <a:r>
              <a:rPr lang="en-US" sz="2200" dirty="0"/>
              <a:t> </a:t>
            </a:r>
            <a:r>
              <a:rPr lang="en-US" sz="2200" b="1" dirty="0"/>
              <a:t>[*2 Kings 2:7-22]. </a:t>
            </a:r>
            <a:r>
              <a:rPr lang="en-US" sz="2200" dirty="0"/>
              <a:t>Those two did 				 some amazing feats with the Spirit’s power!		 						 ~There were also the amazing </a:t>
            </a:r>
            <a:r>
              <a:rPr lang="en-US" sz="2200" b="1" dirty="0"/>
              <a:t>champions of Israel</a:t>
            </a:r>
            <a:r>
              <a:rPr lang="en-US" sz="2200" dirty="0"/>
              <a:t>’s armies who could singly vanquish hundreds of enemy soldiers when the Spirit came upon them [2 Chr. 32:7,8 / *</a:t>
            </a:r>
            <a:r>
              <a:rPr lang="en-US" sz="2200" b="1" dirty="0" err="1"/>
              <a:t>J’g</a:t>
            </a:r>
            <a:r>
              <a:rPr lang="en-US" sz="2200" b="1" dirty="0"/>
              <a:t>. 3:31</a:t>
            </a:r>
            <a:r>
              <a:rPr lang="en-US" sz="2200" dirty="0"/>
              <a:t>; 6:34 / 2 Sam. 23:3-18].  		 </a:t>
            </a:r>
          </a:p>
          <a:p>
            <a:pPr marL="0" indent="0">
              <a:buNone/>
            </a:pPr>
            <a:r>
              <a:rPr lang="en-US" sz="2200" dirty="0"/>
              <a:t>~The Spirit of God was directly involved in these and all the other Old Testament incidents where the great power of the Creator/God was brought to bear upon the preservation of His chosen people, Israel, or in bringing the judgment of God down upon His avowed enemies!  It was God’s will that Israel might be preserved, their enemies driven back or exterminated in judgment, </a:t>
            </a:r>
            <a:r>
              <a:rPr lang="en-US" sz="2200" b="1" i="1" dirty="0"/>
              <a:t>and in the process</a:t>
            </a:r>
            <a:r>
              <a:rPr lang="en-US" sz="2200" dirty="0"/>
              <a:t>, God’s reputation and glory was purposefully spread to the world, that the world would know enough about Him to at least fear him if not seek Him!  The Spirit’s ultimate purpose was that God might be known, feared, and worshipped everywhere </a:t>
            </a:r>
            <a:r>
              <a:rPr lang="en-US" sz="2200" b="1" dirty="0"/>
              <a:t>[*Ex. 9:13-16</a:t>
            </a:r>
            <a:r>
              <a:rPr lang="en-US" sz="2200" dirty="0"/>
              <a:t> / Josh. 2:8-11</a:t>
            </a:r>
            <a:r>
              <a:rPr lang="en-US" sz="2200" b="1" dirty="0"/>
              <a:t>]</a:t>
            </a:r>
            <a:r>
              <a:rPr lang="en-US" sz="2200" dirty="0"/>
              <a:t>.  It was the Holy Spirit who was heavily enlisted within the Godhead to accomplish these watershed events that were shaping and guiding human and salvation history toward the cross of Jesus Christ!  He is revealed as the powerful force of God’s direct will!  									 				 ~It is this same Holy Spirit that today resides within the Christ-follower!  Think about that!</a:t>
            </a:r>
          </a:p>
        </p:txBody>
      </p:sp>
      <p:sp>
        <p:nvSpPr>
          <p:cNvPr id="4" name="Slide Number Placeholder 3">
            <a:extLst>
              <a:ext uri="{FF2B5EF4-FFF2-40B4-BE49-F238E27FC236}">
                <a16:creationId xmlns:a16="http://schemas.microsoft.com/office/drawing/2014/main" id="{29594AC9-A411-3548-8AE0-ED60C4132A90}"/>
              </a:ext>
            </a:extLst>
          </p:cNvPr>
          <p:cNvSpPr>
            <a:spLocks noGrp="1"/>
          </p:cNvSpPr>
          <p:nvPr>
            <p:ph type="sldNum" sz="quarter" idx="12"/>
          </p:nvPr>
        </p:nvSpPr>
        <p:spPr/>
        <p:txBody>
          <a:bodyPr/>
          <a:lstStyle/>
          <a:p>
            <a:fld id="{6CB985FF-3F3F-7E42-85DF-EB6EAC182564}" type="slidenum">
              <a:rPr lang="en-US" smtClean="0"/>
              <a:t>4</a:t>
            </a:fld>
            <a:endParaRPr lang="en-US"/>
          </a:p>
        </p:txBody>
      </p:sp>
      <p:pic>
        <p:nvPicPr>
          <p:cNvPr id="6" name="Picture 5">
            <a:extLst>
              <a:ext uri="{FF2B5EF4-FFF2-40B4-BE49-F238E27FC236}">
                <a16:creationId xmlns:a16="http://schemas.microsoft.com/office/drawing/2014/main" id="{F05AB17B-568B-BC43-A829-B78248B6A52B}"/>
              </a:ext>
            </a:extLst>
          </p:cNvPr>
          <p:cNvPicPr>
            <a:picLocks noChangeAspect="1"/>
          </p:cNvPicPr>
          <p:nvPr/>
        </p:nvPicPr>
        <p:blipFill>
          <a:blip r:embed="rId2"/>
          <a:stretch>
            <a:fillRect/>
          </a:stretch>
        </p:blipFill>
        <p:spPr>
          <a:xfrm>
            <a:off x="9577754" y="388772"/>
            <a:ext cx="2503012" cy="2260373"/>
          </a:xfrm>
          <a:prstGeom prst="rect">
            <a:avLst/>
          </a:prstGeom>
        </p:spPr>
      </p:pic>
    </p:spTree>
    <p:extLst>
      <p:ext uri="{BB962C8B-B14F-4D97-AF65-F5344CB8AC3E}">
        <p14:creationId xmlns:p14="http://schemas.microsoft.com/office/powerpoint/2010/main" val="31263979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5446</TotalTime>
  <Words>1685</Words>
  <Application>Microsoft Office PowerPoint</Application>
  <PresentationFormat>Widescreen</PresentationFormat>
  <Paragraphs>20</Paragraphs>
  <Slides>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Calibri</vt:lpstr>
      <vt:lpstr>Calibri Light</vt:lpstr>
      <vt:lpstr>Desdemona</vt:lpstr>
      <vt:lpstr>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Shirley Hogston</cp:lastModifiedBy>
  <cp:revision>49</cp:revision>
  <cp:lastPrinted>2024-01-28T05:39:46Z</cp:lastPrinted>
  <dcterms:created xsi:type="dcterms:W3CDTF">2024-01-14T20:58:24Z</dcterms:created>
  <dcterms:modified xsi:type="dcterms:W3CDTF">2024-01-28T05:40:24Z</dcterms:modified>
</cp:coreProperties>
</file>