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90" r:id="rId2"/>
    <p:sldId id="294" r:id="rId3"/>
    <p:sldId id="295" r:id="rId4"/>
    <p:sldId id="29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p:restoredTop sz="91396"/>
  </p:normalViewPr>
  <p:slideViewPr>
    <p:cSldViewPr snapToGrid="0" snapToObjects="1">
      <p:cViewPr>
        <p:scale>
          <a:sx n="107" d="100"/>
          <a:sy n="107" d="100"/>
        </p:scale>
        <p:origin x="120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E7AB1-840E-FD47-BA83-02233D9BD246}" type="datetimeFigureOut">
              <a:rPr lang="en-US" smtClean="0"/>
              <a:t>7/7/24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57488-FA39-6B46-8FAD-4682AE805C09}" type="slidenum">
              <a:rPr lang="en-US" smtClean="0"/>
              <a:t>‹#›</a:t>
            </a:fld>
            <a:endParaRPr lang="en-US"/>
          </a:p>
        </p:txBody>
      </p:sp>
    </p:spTree>
    <p:extLst>
      <p:ext uri="{BB962C8B-B14F-4D97-AF65-F5344CB8AC3E}">
        <p14:creationId xmlns:p14="http://schemas.microsoft.com/office/powerpoint/2010/main" val="190961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C372-D514-DB4A-81A2-A0FE5D393A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693E76-FC8F-F44C-A4AC-820D7540B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AE2E40-0554-714F-882A-B951F96CF113}"/>
              </a:ext>
            </a:extLst>
          </p:cNvPr>
          <p:cNvSpPr>
            <a:spLocks noGrp="1"/>
          </p:cNvSpPr>
          <p:nvPr>
            <p:ph type="dt" sz="half" idx="10"/>
          </p:nvPr>
        </p:nvSpPr>
        <p:spPr/>
        <p:txBody>
          <a:bodyPr/>
          <a:lstStyle/>
          <a:p>
            <a:fld id="{F4221D6D-ED4D-8042-918D-E50B6F864531}" type="datetime1">
              <a:rPr lang="en-US" smtClean="0"/>
              <a:t>7/7/24</a:t>
            </a:fld>
            <a:endParaRPr lang="en-US"/>
          </a:p>
        </p:txBody>
      </p:sp>
      <p:sp>
        <p:nvSpPr>
          <p:cNvPr id="5" name="Footer Placeholder 4">
            <a:extLst>
              <a:ext uri="{FF2B5EF4-FFF2-40B4-BE49-F238E27FC236}">
                <a16:creationId xmlns:a16="http://schemas.microsoft.com/office/drawing/2014/main" id="{303C3B2D-A161-3441-BEED-B5EED7E89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B102E-48CF-9141-888F-A67569FA523B}"/>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360995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951AA-CC93-B84D-9978-4C65FE64CF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0786C-722D-2A44-AEA2-ABCCD5603D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721E0-2074-9B46-BDF5-49E07E829B70}"/>
              </a:ext>
            </a:extLst>
          </p:cNvPr>
          <p:cNvSpPr>
            <a:spLocks noGrp="1"/>
          </p:cNvSpPr>
          <p:nvPr>
            <p:ph type="dt" sz="half" idx="10"/>
          </p:nvPr>
        </p:nvSpPr>
        <p:spPr/>
        <p:txBody>
          <a:bodyPr/>
          <a:lstStyle/>
          <a:p>
            <a:fld id="{EF88955D-5808-3943-8777-8279A44AFF04}" type="datetime1">
              <a:rPr lang="en-US" smtClean="0"/>
              <a:t>7/7/24</a:t>
            </a:fld>
            <a:endParaRPr lang="en-US"/>
          </a:p>
        </p:txBody>
      </p:sp>
      <p:sp>
        <p:nvSpPr>
          <p:cNvPr id="5" name="Footer Placeholder 4">
            <a:extLst>
              <a:ext uri="{FF2B5EF4-FFF2-40B4-BE49-F238E27FC236}">
                <a16:creationId xmlns:a16="http://schemas.microsoft.com/office/drawing/2014/main" id="{B435FC4C-C489-4E48-A913-9525D526B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9851B-B0A8-DE4B-86D0-D6808A15619B}"/>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268122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90FC9C-CBD4-8642-B8B5-A721C3EAE4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9E3B5D-EC6F-3248-AE35-1F64556265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CE537-8A41-3643-9DDE-31DAA387B859}"/>
              </a:ext>
            </a:extLst>
          </p:cNvPr>
          <p:cNvSpPr>
            <a:spLocks noGrp="1"/>
          </p:cNvSpPr>
          <p:nvPr>
            <p:ph type="dt" sz="half" idx="10"/>
          </p:nvPr>
        </p:nvSpPr>
        <p:spPr/>
        <p:txBody>
          <a:bodyPr/>
          <a:lstStyle/>
          <a:p>
            <a:fld id="{26CFB7A8-07D8-C240-A41A-8C32D6A26D13}" type="datetime1">
              <a:rPr lang="en-US" smtClean="0"/>
              <a:t>7/7/24</a:t>
            </a:fld>
            <a:endParaRPr lang="en-US"/>
          </a:p>
        </p:txBody>
      </p:sp>
      <p:sp>
        <p:nvSpPr>
          <p:cNvPr id="5" name="Footer Placeholder 4">
            <a:extLst>
              <a:ext uri="{FF2B5EF4-FFF2-40B4-BE49-F238E27FC236}">
                <a16:creationId xmlns:a16="http://schemas.microsoft.com/office/drawing/2014/main" id="{D3036B52-0F0D-E14C-891E-77BC8B42A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1FE36-3049-7F4A-8E42-904662745773}"/>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262341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6DB4-C57D-3B4B-B54B-0298F07EB3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5B17-6E52-1441-9888-9B5B210B3B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2755E-7D6E-8241-85E6-9631F2AEDC45}"/>
              </a:ext>
            </a:extLst>
          </p:cNvPr>
          <p:cNvSpPr>
            <a:spLocks noGrp="1"/>
          </p:cNvSpPr>
          <p:nvPr>
            <p:ph type="dt" sz="half" idx="10"/>
          </p:nvPr>
        </p:nvSpPr>
        <p:spPr/>
        <p:txBody>
          <a:bodyPr/>
          <a:lstStyle/>
          <a:p>
            <a:fld id="{E3AAD449-1670-8D48-8ABF-886F415A04F8}" type="datetime1">
              <a:rPr lang="en-US" smtClean="0"/>
              <a:t>7/7/24</a:t>
            </a:fld>
            <a:endParaRPr lang="en-US"/>
          </a:p>
        </p:txBody>
      </p:sp>
      <p:sp>
        <p:nvSpPr>
          <p:cNvPr id="5" name="Footer Placeholder 4">
            <a:extLst>
              <a:ext uri="{FF2B5EF4-FFF2-40B4-BE49-F238E27FC236}">
                <a16:creationId xmlns:a16="http://schemas.microsoft.com/office/drawing/2014/main" id="{B277EB3A-98F1-4C4E-BD77-CBD3BFB65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F5DC8-D38D-8444-8CF7-D7AF88AA7184}"/>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422830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FCCAA-0EA2-FA44-85B3-18DB3EBD72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F960-5B54-9447-8595-892ABA573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D7A5D9-FF74-3145-A9FA-B5CE91A547F0}"/>
              </a:ext>
            </a:extLst>
          </p:cNvPr>
          <p:cNvSpPr>
            <a:spLocks noGrp="1"/>
          </p:cNvSpPr>
          <p:nvPr>
            <p:ph type="dt" sz="half" idx="10"/>
          </p:nvPr>
        </p:nvSpPr>
        <p:spPr/>
        <p:txBody>
          <a:bodyPr/>
          <a:lstStyle/>
          <a:p>
            <a:fld id="{35BE7744-E523-4D42-B5FD-A8A5BFF5AFAB}" type="datetime1">
              <a:rPr lang="en-US" smtClean="0"/>
              <a:t>7/7/24</a:t>
            </a:fld>
            <a:endParaRPr lang="en-US"/>
          </a:p>
        </p:txBody>
      </p:sp>
      <p:sp>
        <p:nvSpPr>
          <p:cNvPr id="5" name="Footer Placeholder 4">
            <a:extLst>
              <a:ext uri="{FF2B5EF4-FFF2-40B4-BE49-F238E27FC236}">
                <a16:creationId xmlns:a16="http://schemas.microsoft.com/office/drawing/2014/main" id="{3FE36D2A-0111-6743-96B6-5E2BB422D7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169C7-1F37-F449-910A-D0BB4E39B86F}"/>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200684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A67A-93FB-7542-8BD9-8830B0A66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F5D6E-5318-5A4C-9AEB-FD627F86D23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D5F09-7DCF-1341-851A-1F75C08322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7759EF-56EF-A146-B02B-308115AF6F7D}"/>
              </a:ext>
            </a:extLst>
          </p:cNvPr>
          <p:cNvSpPr>
            <a:spLocks noGrp="1"/>
          </p:cNvSpPr>
          <p:nvPr>
            <p:ph type="dt" sz="half" idx="10"/>
          </p:nvPr>
        </p:nvSpPr>
        <p:spPr/>
        <p:txBody>
          <a:bodyPr/>
          <a:lstStyle/>
          <a:p>
            <a:fld id="{E293550B-47D4-0A46-A41D-3F2A1E1BA1BD}" type="datetime1">
              <a:rPr lang="en-US" smtClean="0"/>
              <a:t>7/7/24</a:t>
            </a:fld>
            <a:endParaRPr lang="en-US"/>
          </a:p>
        </p:txBody>
      </p:sp>
      <p:sp>
        <p:nvSpPr>
          <p:cNvPr id="6" name="Footer Placeholder 5">
            <a:extLst>
              <a:ext uri="{FF2B5EF4-FFF2-40B4-BE49-F238E27FC236}">
                <a16:creationId xmlns:a16="http://schemas.microsoft.com/office/drawing/2014/main" id="{C9BF4096-D695-544B-89FA-79F18D9FD6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BC4E0-ACB9-EF4F-A370-047A08480F96}"/>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100012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4FB2-E934-BF47-8F19-6B800F2D64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5638B6-5F70-BD4C-8602-4446833ED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12C142-4711-9041-9F10-5E829857B3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C4F9DF-0135-1A40-A405-1B3195ACA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5BD77B-01E7-EA4C-9006-8AF67FF276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D07C63-B9C8-5C4D-A28B-C7D45373781A}"/>
              </a:ext>
            </a:extLst>
          </p:cNvPr>
          <p:cNvSpPr>
            <a:spLocks noGrp="1"/>
          </p:cNvSpPr>
          <p:nvPr>
            <p:ph type="dt" sz="half" idx="10"/>
          </p:nvPr>
        </p:nvSpPr>
        <p:spPr/>
        <p:txBody>
          <a:bodyPr/>
          <a:lstStyle/>
          <a:p>
            <a:fld id="{707223EA-2028-1942-BD30-513BDE58E1CE}" type="datetime1">
              <a:rPr lang="en-US" smtClean="0"/>
              <a:t>7/7/24</a:t>
            </a:fld>
            <a:endParaRPr lang="en-US"/>
          </a:p>
        </p:txBody>
      </p:sp>
      <p:sp>
        <p:nvSpPr>
          <p:cNvPr id="8" name="Footer Placeholder 7">
            <a:extLst>
              <a:ext uri="{FF2B5EF4-FFF2-40B4-BE49-F238E27FC236}">
                <a16:creationId xmlns:a16="http://schemas.microsoft.com/office/drawing/2014/main" id="{B4C4ED11-D775-1B4A-BB7E-DBF65BD852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62871-A14E-4743-81BB-337F35F02FB2}"/>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373643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BEFC-A628-7E40-ACF7-AF09EDDF5D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64F6C-9117-964F-9972-A7F1769C247C}"/>
              </a:ext>
            </a:extLst>
          </p:cNvPr>
          <p:cNvSpPr>
            <a:spLocks noGrp="1"/>
          </p:cNvSpPr>
          <p:nvPr>
            <p:ph type="dt" sz="half" idx="10"/>
          </p:nvPr>
        </p:nvSpPr>
        <p:spPr/>
        <p:txBody>
          <a:bodyPr/>
          <a:lstStyle/>
          <a:p>
            <a:fld id="{AEA65DF2-1EAC-594C-BCEC-892D29183EB1}" type="datetime1">
              <a:rPr lang="en-US" smtClean="0"/>
              <a:t>7/7/24</a:t>
            </a:fld>
            <a:endParaRPr lang="en-US"/>
          </a:p>
        </p:txBody>
      </p:sp>
      <p:sp>
        <p:nvSpPr>
          <p:cNvPr id="4" name="Footer Placeholder 3">
            <a:extLst>
              <a:ext uri="{FF2B5EF4-FFF2-40B4-BE49-F238E27FC236}">
                <a16:creationId xmlns:a16="http://schemas.microsoft.com/office/drawing/2014/main" id="{7CDCC314-98FA-5645-8233-E6374AA9D1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88CE90-A431-B84A-9FB4-2F6C3DA18DC4}"/>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22939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2EE47-2A00-3449-9493-EC880F710341}"/>
              </a:ext>
            </a:extLst>
          </p:cNvPr>
          <p:cNvSpPr>
            <a:spLocks noGrp="1"/>
          </p:cNvSpPr>
          <p:nvPr>
            <p:ph type="dt" sz="half" idx="10"/>
          </p:nvPr>
        </p:nvSpPr>
        <p:spPr/>
        <p:txBody>
          <a:bodyPr/>
          <a:lstStyle/>
          <a:p>
            <a:fld id="{3B66DC60-C392-0C46-B781-8A4D4E786D61}" type="datetime1">
              <a:rPr lang="en-US" smtClean="0"/>
              <a:t>7/7/24</a:t>
            </a:fld>
            <a:endParaRPr lang="en-US"/>
          </a:p>
        </p:txBody>
      </p:sp>
      <p:sp>
        <p:nvSpPr>
          <p:cNvPr id="3" name="Footer Placeholder 2">
            <a:extLst>
              <a:ext uri="{FF2B5EF4-FFF2-40B4-BE49-F238E27FC236}">
                <a16:creationId xmlns:a16="http://schemas.microsoft.com/office/drawing/2014/main" id="{3AFD6BE0-26AB-8E4C-B155-91A1E2BE63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12EA48-F85B-D448-9D4B-6A66C6CF1F3E}"/>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162726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D38F-95F5-1641-A45B-020C21F06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41370-6198-3942-BF05-754969E17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3FDC13-3DEB-0D42-95E1-9FBE5304C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C2998C-24D0-5F45-A18E-7ACD88416472}"/>
              </a:ext>
            </a:extLst>
          </p:cNvPr>
          <p:cNvSpPr>
            <a:spLocks noGrp="1"/>
          </p:cNvSpPr>
          <p:nvPr>
            <p:ph type="dt" sz="half" idx="10"/>
          </p:nvPr>
        </p:nvSpPr>
        <p:spPr/>
        <p:txBody>
          <a:bodyPr/>
          <a:lstStyle/>
          <a:p>
            <a:fld id="{408333D8-3141-A64A-B65F-D633B89C3796}" type="datetime1">
              <a:rPr lang="en-US" smtClean="0"/>
              <a:t>7/7/24</a:t>
            </a:fld>
            <a:endParaRPr lang="en-US"/>
          </a:p>
        </p:txBody>
      </p:sp>
      <p:sp>
        <p:nvSpPr>
          <p:cNvPr id="6" name="Footer Placeholder 5">
            <a:extLst>
              <a:ext uri="{FF2B5EF4-FFF2-40B4-BE49-F238E27FC236}">
                <a16:creationId xmlns:a16="http://schemas.microsoft.com/office/drawing/2014/main" id="{F25882CA-4CC0-5D43-A5C5-14B092731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981B9-F658-BE4D-825A-1B2395EB82ED}"/>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359058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4474-4E2E-2D43-BD38-36EBC7A04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19601D-BD56-2444-ADC6-18487A09FC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F30B76-9FFA-1542-BD5B-9BE9DD7AC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9B3036-60B2-D94B-846F-58119BD9E9C8}"/>
              </a:ext>
            </a:extLst>
          </p:cNvPr>
          <p:cNvSpPr>
            <a:spLocks noGrp="1"/>
          </p:cNvSpPr>
          <p:nvPr>
            <p:ph type="dt" sz="half" idx="10"/>
          </p:nvPr>
        </p:nvSpPr>
        <p:spPr/>
        <p:txBody>
          <a:bodyPr/>
          <a:lstStyle/>
          <a:p>
            <a:fld id="{CC271F10-5297-5D40-A80B-0038DA21DCED}" type="datetime1">
              <a:rPr lang="en-US" smtClean="0"/>
              <a:t>7/7/24</a:t>
            </a:fld>
            <a:endParaRPr lang="en-US"/>
          </a:p>
        </p:txBody>
      </p:sp>
      <p:sp>
        <p:nvSpPr>
          <p:cNvPr id="6" name="Footer Placeholder 5">
            <a:extLst>
              <a:ext uri="{FF2B5EF4-FFF2-40B4-BE49-F238E27FC236}">
                <a16:creationId xmlns:a16="http://schemas.microsoft.com/office/drawing/2014/main" id="{E2130EA5-A371-5049-B2A7-A9CF0C614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FD4EA-E0EA-3448-A4AC-CA7E8C75BC87}"/>
              </a:ext>
            </a:extLst>
          </p:cNvPr>
          <p:cNvSpPr>
            <a:spLocks noGrp="1"/>
          </p:cNvSpPr>
          <p:nvPr>
            <p:ph type="sldNum" sz="quarter" idx="12"/>
          </p:nvPr>
        </p:nvSpPr>
        <p:spPr/>
        <p:txBody>
          <a:bodyPr/>
          <a:lstStyle/>
          <a:p>
            <a:fld id="{14108B42-086F-214C-ACA3-3C43F3B03052}" type="slidenum">
              <a:rPr lang="en-US" smtClean="0"/>
              <a:t>‹#›</a:t>
            </a:fld>
            <a:endParaRPr lang="en-US"/>
          </a:p>
        </p:txBody>
      </p:sp>
    </p:spTree>
    <p:extLst>
      <p:ext uri="{BB962C8B-B14F-4D97-AF65-F5344CB8AC3E}">
        <p14:creationId xmlns:p14="http://schemas.microsoft.com/office/powerpoint/2010/main" val="378288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F0B9E5-D606-FD4F-9B85-1E5D0C10BF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63167-9FB0-F649-9838-BCC4A4EE37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CFFC5-8D9B-4349-9E0C-28178AD4E9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8B932-845E-2A49-A24F-BA6C0E9E3846}" type="datetime1">
              <a:rPr lang="en-US" smtClean="0"/>
              <a:t>7/7/24</a:t>
            </a:fld>
            <a:endParaRPr lang="en-US"/>
          </a:p>
        </p:txBody>
      </p:sp>
      <p:sp>
        <p:nvSpPr>
          <p:cNvPr id="5" name="Footer Placeholder 4">
            <a:extLst>
              <a:ext uri="{FF2B5EF4-FFF2-40B4-BE49-F238E27FC236}">
                <a16:creationId xmlns:a16="http://schemas.microsoft.com/office/drawing/2014/main" id="{31180C20-3BB6-AB41-A254-1E3247080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51A3E6-1432-0447-AE7C-AA4737184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08B42-086F-214C-ACA3-3C43F3B03052}" type="slidenum">
              <a:rPr lang="en-US" smtClean="0"/>
              <a:t>‹#›</a:t>
            </a:fld>
            <a:endParaRPr lang="en-US"/>
          </a:p>
        </p:txBody>
      </p:sp>
    </p:spTree>
    <p:extLst>
      <p:ext uri="{BB962C8B-B14F-4D97-AF65-F5344CB8AC3E}">
        <p14:creationId xmlns:p14="http://schemas.microsoft.com/office/powerpoint/2010/main" val="2121762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b="1" dirty="0"/>
              <a:t>           		       </a:t>
            </a:r>
            <a:r>
              <a:rPr lang="en-US" sz="3600" b="1" dirty="0"/>
              <a:t>Eschatology - The Doctrine of the End</a:t>
            </a:r>
          </a:p>
          <a:p>
            <a:pPr marL="0" indent="0">
              <a:buNone/>
            </a:pPr>
            <a:r>
              <a:rPr lang="en-US" sz="3200" b="1" dirty="0"/>
              <a:t>	         	        The Rapture – The Great Unification	</a:t>
            </a:r>
            <a:r>
              <a:rPr lang="en-US" b="1" dirty="0"/>
              <a:t> 					     </a:t>
            </a:r>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esdemona" pitchFamily="82" charset="77"/>
                <a:cs typeface="Apple Chancery" panose="03020702040506060504" pitchFamily="66" charset="-79"/>
              </a:rPr>
              <a:t>Panoramic</a:t>
            </a:r>
          </a:p>
          <a:p>
            <a:pPr algn="ctr"/>
            <a:r>
              <a:rPr lang="en-US" sz="3200" b="1" dirty="0"/>
              <a:t>The Story of God </a:t>
            </a:r>
          </a:p>
          <a:p>
            <a:pPr algn="ctr"/>
            <a:r>
              <a:rPr lang="en-US" sz="2400" b="1" dirty="0"/>
              <a:t>as seen through</a:t>
            </a:r>
          </a:p>
          <a:p>
            <a:pPr algn="ctr"/>
            <a:r>
              <a:rPr lang="en-US" sz="3200" b="1"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47609" y="3705430"/>
            <a:ext cx="2896782" cy="3152570"/>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
        <p:nvSpPr>
          <p:cNvPr id="3" name="TextBox 2">
            <a:extLst>
              <a:ext uri="{FF2B5EF4-FFF2-40B4-BE49-F238E27FC236}">
                <a16:creationId xmlns:a16="http://schemas.microsoft.com/office/drawing/2014/main" id="{77446130-03CB-BC4D-B77A-59CE8A5407A5}"/>
              </a:ext>
            </a:extLst>
          </p:cNvPr>
          <p:cNvSpPr txBox="1"/>
          <p:nvPr/>
        </p:nvSpPr>
        <p:spPr>
          <a:xfrm>
            <a:off x="6424863" y="-12753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1600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4C67-699C-F047-8385-4D5E587FF3AA}"/>
              </a:ext>
            </a:extLst>
          </p:cNvPr>
          <p:cNvSpPr>
            <a:spLocks noGrp="1"/>
          </p:cNvSpPr>
          <p:nvPr>
            <p:ph type="title"/>
          </p:nvPr>
        </p:nvSpPr>
        <p:spPr>
          <a:xfrm>
            <a:off x="838200" y="-164386"/>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EE5ACC5-8DCE-B24C-9FEC-1C2A2E4A9A8E}"/>
              </a:ext>
            </a:extLst>
          </p:cNvPr>
          <p:cNvSpPr>
            <a:spLocks noGrp="1"/>
          </p:cNvSpPr>
          <p:nvPr>
            <p:ph idx="1"/>
          </p:nvPr>
        </p:nvSpPr>
        <p:spPr>
          <a:xfrm>
            <a:off x="0" y="0"/>
            <a:ext cx="12192000" cy="7475220"/>
          </a:xfrm>
        </p:spPr>
        <p:txBody>
          <a:bodyPr>
            <a:normAutofit fontScale="85000" lnSpcReduction="20000"/>
          </a:bodyPr>
          <a:lstStyle/>
          <a:p>
            <a:pPr marL="0" indent="0">
              <a:buNone/>
              <a:tabLst>
                <a:tab pos="168275" algn="l"/>
              </a:tabLst>
            </a:pPr>
            <a:r>
              <a:rPr lang="en-US" sz="2000" b="1" u="sng" dirty="0"/>
              <a:t>REVIEW</a:t>
            </a:r>
            <a:r>
              <a:rPr lang="en-US" sz="2000" dirty="0"/>
              <a:t> ~The first phase of this plan to “catch away” is described in terms of a military initiative!  It begins with a </a:t>
            </a:r>
            <a:r>
              <a:rPr lang="en-US" sz="2000" b="1" dirty="0"/>
              <a:t>trumpet blast </a:t>
            </a:r>
            <a:r>
              <a:rPr lang="en-US" sz="2000" dirty="0"/>
              <a:t>and a </a:t>
            </a:r>
            <a:r>
              <a:rPr lang="en-US" sz="2000" b="1" dirty="0"/>
              <a:t>shout from the archangel </a:t>
            </a:r>
            <a:r>
              <a:rPr lang="en-US" sz="2000" dirty="0"/>
              <a:t>to begin the action!  It will be a surprise attack deep into enemy 					 territory, and no one that belongs to God will be left behind!  He is very possessive of His own!	 			 ~It will be a rescue operation – </a:t>
            </a:r>
            <a:r>
              <a:rPr lang="en-US" sz="2000" b="1" i="1" dirty="0"/>
              <a:t>very sudden</a:t>
            </a:r>
            <a:r>
              <a:rPr lang="en-US" sz="2000" dirty="0"/>
              <a:t> – utilizing the element of </a:t>
            </a:r>
            <a:r>
              <a:rPr lang="en-US" sz="2000" b="1" i="1" dirty="0"/>
              <a:t>surprise</a:t>
            </a:r>
            <a:r>
              <a:rPr lang="en-US" sz="2000" dirty="0"/>
              <a:t> -  certainly a 					 surprise to both those it rescues, and to those it rescues from!  [1 Thess. 4:14-18; Matt. 24:44]	 			 </a:t>
            </a:r>
          </a:p>
          <a:p>
            <a:pPr marL="0" indent="0">
              <a:buNone/>
              <a:tabLst>
                <a:tab pos="168275" algn="l"/>
              </a:tabLst>
            </a:pPr>
            <a:r>
              <a:rPr lang="en-US" sz="2000" dirty="0"/>
              <a:t>~After being collected by the angels of God – snatched by those great and powerful 				 messengers/servants of God from out of the very midst of enemy territory, what will follow 					 will be the great unification of the body!  Understand that death has always separated 					 people from each other – one generation from the other. But in the first resurrection that 				 immediately precedes the rapture/ the catching away of the church, death’s power of 					 separation will be broken, and all the people of God that have ever lived – will be outfitted into 				 their new and immortal bodies, all connected to Christ’s resurrection by their own resurrection, 				 and connected together into the greatest gathering of peoples of all time!</a:t>
            </a:r>
            <a:r>
              <a:rPr lang="en-US" sz="2000" b="1" dirty="0"/>
              <a:t> </a:t>
            </a:r>
            <a:r>
              <a:rPr lang="en-US" sz="2000" dirty="0"/>
              <a:t>This</a:t>
            </a:r>
            <a:r>
              <a:rPr lang="en-US" sz="2000" b="1" dirty="0"/>
              <a:t> </a:t>
            </a:r>
            <a:r>
              <a:rPr lang="en-US" sz="2000" dirty="0"/>
              <a:t>combined and 					 “ageless church” will immediately be connected with those who are alive at the time of Christ’s 				 first coming! And so, the various generations of God-lovers, a hundred and more generations strong, from the beginning until the present - from creation until that day (may it be soon) - are all given an immortal body, and all together are gathered by angels to go to meet Jesus! ~How does that happen, you might ask?  I would say that it has to be an act of new and fresh creation as powerful as the first creation!  New human DNA will be reconfigured and made quite differently from the old human DNA!  Unlike the old, the new DNA will </a:t>
            </a:r>
            <a:r>
              <a:rPr lang="en-US" sz="2000" b="1" i="1" dirty="0"/>
              <a:t>never</a:t>
            </a:r>
            <a:r>
              <a:rPr lang="en-US" sz="2000" dirty="0"/>
              <a:t> deteriorate/decay!  It will contain no predisposition in it toward the excesses of bodily misuse and sin, which was an internal corruption that began when humans rebelled against God early on in Eden!  The new human DNA will be designed to </a:t>
            </a:r>
            <a:r>
              <a:rPr lang="en-US" sz="2000" b="1" i="1" dirty="0"/>
              <a:t>powerfully</a:t>
            </a:r>
            <a:r>
              <a:rPr lang="en-US" sz="2000" dirty="0"/>
              <a:t> </a:t>
            </a:r>
            <a:r>
              <a:rPr lang="en-US" sz="2000" b="1" dirty="0"/>
              <a:t>regenerate</a:t>
            </a:r>
            <a:r>
              <a:rPr lang="en-US" sz="2000" dirty="0"/>
              <a:t> and </a:t>
            </a:r>
            <a:r>
              <a:rPr lang="en-US" sz="2000" b="1" dirty="0"/>
              <a:t>refresh</a:t>
            </a:r>
            <a:r>
              <a:rPr lang="en-US" sz="2000" dirty="0"/>
              <a:t> itself perpetually, and in this way every body will be made for eternity!  Most importantly, the body will be made to withstand the incredibly intense glory of God, who lives in unapproachable light! We will be constructed to stand in God’s Presence! 	 ~But think of it!  What a spectacular accomplishment by the Creator/God!  Human souls that are in heaven must be brought back into this earthly realm and be joined with their new eternal bodies!  Those who are alive at Christ’s return will also be instantaneously recreated physically and will join the vast resurrected “body of Christ”/the church, to meet their blessed Head in the clouds!  We will all meet the formerly “dead in Christ” for the first time!  I mean, think of it!  The </a:t>
            </a:r>
            <a:r>
              <a:rPr lang="en-US" sz="2000" b="1" i="1" dirty="0"/>
              <a:t>living saints </a:t>
            </a:r>
            <a:r>
              <a:rPr lang="en-US" sz="2000" dirty="0"/>
              <a:t>will joyously meet the </a:t>
            </a:r>
            <a:r>
              <a:rPr lang="en-US" sz="2000" b="1" i="1" dirty="0"/>
              <a:t>old Testament saints</a:t>
            </a:r>
            <a:r>
              <a:rPr lang="en-US" sz="2000" dirty="0"/>
              <a:t>!  That means that those who are alive at Christ coming will meet the people who were eye witnesses of the plagues of Egypt, and who walked through the Red Sea, and who drank water from the rock in the desert, people who looked to the brass serpent and were saved from the viper’s bite!  We’ll see and meet the saints early church – those who had tongues of flames dance over their heads and who spoke in various languages in the streets of Jerusalem to the Jews from all over the known world gathered there for the Passover celebration!  We’ll meet people from the early churches - in Jerusalem, Rome, Corinth, Ephesus, Philippi, Thessalonica.  The apostles, Steven–the first martyr, Silas, Barnabas, Ananias and Saphira, Phillip, and the 4 daughters of Phillip – recognized</a:t>
            </a:r>
            <a:r>
              <a:rPr lang="en-US" sz="1900" dirty="0"/>
              <a:t> prophetesses!  The living church will meet the persecuted and martyred anabaptists from Europe in the 14</a:t>
            </a:r>
            <a:r>
              <a:rPr lang="en-US" sz="1900" baseline="30000" dirty="0"/>
              <a:t>th</a:t>
            </a:r>
            <a:r>
              <a:rPr lang="en-US" sz="1900" dirty="0"/>
              <a:t> through the 16</a:t>
            </a:r>
            <a:r>
              <a:rPr lang="en-US" sz="1900" baseline="30000" dirty="0"/>
              <a:t>th</a:t>
            </a:r>
            <a:r>
              <a:rPr lang="en-US" sz="1900" dirty="0"/>
              <a:t> centuries!  We’ll hear the first-hand stories of God’s faithfulness from devout Christians who were part of the westward expansion - western pioneers from the 18</a:t>
            </a:r>
            <a:r>
              <a:rPr lang="en-US" sz="1900" baseline="30000" dirty="0"/>
              <a:t>th  </a:t>
            </a:r>
            <a:r>
              <a:rPr lang="en-US" sz="1900" dirty="0"/>
              <a:t>and 19</a:t>
            </a:r>
            <a:r>
              <a:rPr lang="en-US" sz="1900" baseline="30000" dirty="0"/>
              <a:t>th</a:t>
            </a:r>
            <a:r>
              <a:rPr lang="en-US" sz="1900" dirty="0"/>
              <a:t> century.  Some of those started the Evangelical Free Church denomination in America in the late 1800s, in Iowa!  (By the way, some of you may not know that this very church was the second Free Church started in America, incorporated in 1893!  In fact, services were conducted in the Swedish language up until the 1930s!  In the rapture of the church, we will meet and mingle with those people!  </a:t>
            </a:r>
            <a:r>
              <a:rPr lang="en-US" sz="2000" dirty="0"/>
              <a:t>				 </a:t>
            </a:r>
            <a:endParaRPr lang="en-US" sz="2400" dirty="0"/>
          </a:p>
          <a:p>
            <a:pPr marL="0" indent="0">
              <a:buNone/>
            </a:pPr>
            <a:endParaRPr lang="en-US" sz="2000" dirty="0"/>
          </a:p>
        </p:txBody>
      </p:sp>
      <p:pic>
        <p:nvPicPr>
          <p:cNvPr id="5" name="Picture 4">
            <a:extLst>
              <a:ext uri="{FF2B5EF4-FFF2-40B4-BE49-F238E27FC236}">
                <a16:creationId xmlns:a16="http://schemas.microsoft.com/office/drawing/2014/main" id="{65BF81B9-4207-584B-BFF0-12AFA2B6A1D3}"/>
              </a:ext>
            </a:extLst>
          </p:cNvPr>
          <p:cNvPicPr>
            <a:picLocks noChangeAspect="1"/>
          </p:cNvPicPr>
          <p:nvPr/>
        </p:nvPicPr>
        <p:blipFill>
          <a:blip r:embed="rId2"/>
          <a:stretch>
            <a:fillRect/>
          </a:stretch>
        </p:blipFill>
        <p:spPr>
          <a:xfrm>
            <a:off x="8497824" y="247651"/>
            <a:ext cx="3541776" cy="2394472"/>
          </a:xfrm>
          <a:prstGeom prst="rect">
            <a:avLst/>
          </a:prstGeom>
        </p:spPr>
      </p:pic>
      <p:sp>
        <p:nvSpPr>
          <p:cNvPr id="6" name="Slide Number Placeholder 5">
            <a:extLst>
              <a:ext uri="{FF2B5EF4-FFF2-40B4-BE49-F238E27FC236}">
                <a16:creationId xmlns:a16="http://schemas.microsoft.com/office/drawing/2014/main" id="{E3F21522-35E2-6943-8FA8-31109E50FFA2}"/>
              </a:ext>
            </a:extLst>
          </p:cNvPr>
          <p:cNvSpPr>
            <a:spLocks noGrp="1"/>
          </p:cNvSpPr>
          <p:nvPr>
            <p:ph type="sldNum" sz="quarter" idx="12"/>
          </p:nvPr>
        </p:nvSpPr>
        <p:spPr>
          <a:xfrm>
            <a:off x="11887200" y="6549390"/>
            <a:ext cx="304800" cy="457200"/>
          </a:xfrm>
        </p:spPr>
        <p:txBody>
          <a:bodyPr/>
          <a:lstStyle/>
          <a:p>
            <a:fld id="{14108B42-086F-214C-ACA3-3C43F3B03052}" type="slidenum">
              <a:rPr lang="en-US" smtClean="0"/>
              <a:t>2</a:t>
            </a:fld>
            <a:endParaRPr lang="en-US" dirty="0"/>
          </a:p>
        </p:txBody>
      </p:sp>
    </p:spTree>
    <p:extLst>
      <p:ext uri="{BB962C8B-B14F-4D97-AF65-F5344CB8AC3E}">
        <p14:creationId xmlns:p14="http://schemas.microsoft.com/office/powerpoint/2010/main" val="90083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4C67-699C-F047-8385-4D5E587FF3AA}"/>
              </a:ext>
            </a:extLst>
          </p:cNvPr>
          <p:cNvSpPr>
            <a:spLocks noGrp="1"/>
          </p:cNvSpPr>
          <p:nvPr>
            <p:ph type="title"/>
          </p:nvPr>
        </p:nvSpPr>
        <p:spPr>
          <a:xfrm>
            <a:off x="838200" y="-164386"/>
            <a:ext cx="10515600" cy="8219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EE5ACC5-8DCE-B24C-9FEC-1C2A2E4A9A8E}"/>
              </a:ext>
            </a:extLst>
          </p:cNvPr>
          <p:cNvSpPr>
            <a:spLocks noGrp="1"/>
          </p:cNvSpPr>
          <p:nvPr>
            <p:ph idx="1"/>
          </p:nvPr>
        </p:nvSpPr>
        <p:spPr>
          <a:xfrm>
            <a:off x="0" y="-1"/>
            <a:ext cx="12192000" cy="7230360"/>
          </a:xfrm>
        </p:spPr>
        <p:txBody>
          <a:bodyPr>
            <a:normAutofit fontScale="92500" lnSpcReduction="20000"/>
          </a:bodyPr>
          <a:lstStyle/>
          <a:p>
            <a:pPr marL="0" indent="0">
              <a:buNone/>
              <a:tabLst>
                <a:tab pos="168275" algn="l"/>
              </a:tabLst>
            </a:pPr>
            <a:r>
              <a:rPr lang="en-US" sz="2000" dirty="0"/>
              <a:t> BTW - In 1993, we celebrated the 100</a:t>
            </a:r>
            <a:r>
              <a:rPr lang="en-US" sz="2000" baseline="30000" dirty="0"/>
              <a:t>th</a:t>
            </a:r>
            <a:r>
              <a:rPr lang="en-US" sz="2000" dirty="0"/>
              <a:t> anniversary of the founding of this church!  Karen and I had just accepted the pastoral position here!  I remembering how the happiness of the celebration 					 was spoiled for me because I was laid low with a kidney stone that week  						 before!  It was too big to pass, so I had it removed on Saturday before the big 					 celebration.  I got through the special service on Sunday - but just 						 barely – as afterward, I was hit with swelling and spasms caused by the 						 extraction that were as painful as the stone itself, and so, I could not stay for 					 the big celebratory feast we had afterward – complete with a </a:t>
            </a:r>
            <a:r>
              <a:rPr lang="en-US" sz="2000" dirty="0" err="1"/>
              <a:t>Sparn</a:t>
            </a:r>
            <a:r>
              <a:rPr lang="en-US" sz="2000" dirty="0"/>
              <a:t> </a:t>
            </a:r>
            <a:r>
              <a:rPr lang="en-US" sz="2000" dirty="0" err="1"/>
              <a:t>Farkle</a:t>
            </a:r>
            <a:r>
              <a:rPr lang="en-US" sz="2000" dirty="0"/>
              <a:t> – 					 that’s a pig roast, if you didn’t know - with a huge pot luck dinner!  Missing 					 that just added to the pain!	 		 </a:t>
            </a:r>
          </a:p>
          <a:p>
            <a:pPr marL="0" indent="0">
              <a:buNone/>
              <a:tabLst>
                <a:tab pos="168275" algn="l"/>
              </a:tabLst>
            </a:pPr>
            <a:r>
              <a:rPr lang="en-US" sz="2000" dirty="0"/>
              <a:t>~Getting back on topic,.. so not only is the body joined with itself, the entire 					 body is finally, joyfully, physically </a:t>
            </a:r>
            <a:r>
              <a:rPr lang="en-US" sz="2000" b="1" i="1" dirty="0"/>
              <a:t>joined with its Head</a:t>
            </a:r>
            <a:r>
              <a:rPr lang="en-US" sz="2000" dirty="0"/>
              <a:t>, which is Christ!  Christ 					 is completed in the same way that a man is completed when he is with his 						 loving wife, and visa versa!  In fact, the church is referred to as “</a:t>
            </a:r>
            <a:r>
              <a:rPr lang="en-US" sz="2000" b="1" i="1" dirty="0"/>
              <a:t>the bride of Christ</a:t>
            </a:r>
            <a:r>
              <a:rPr lang="en-US" sz="2000" dirty="0"/>
              <a:t>”, and there are references by Jesus and by the apostle John in his book of Revelations, regarding a great wedding feast in the heavenly realms!  The book of Revelations seems to indicate that this celebration comes after the wrath of God wrecks the world – and we will talk about that soon!  But the joy and euphoria of being together and being with Christ will be unimaginable!  We will be giddy with laughter and expectancy, experiencing emotions off the charts!  Now, I don’t know what exactly we will be expecting, but imagine the relief of being out of enemy territory on earth where Jesus is reviled, where politics is a cesspool of corruption and lies, and where justice is regularly perverted, and where the lie is venerated, as the truth is subverted!  We will have gone from darkness into the light – from lies / ignorance, stupidity - into truth / mental health, clarity!  We will feel the unimaginable joy of having been delivered from our cursed and corrupted human DNA, and into our new bodies with incorruptible DNA, and no longer having a sin nature!  And there is the wonder of being all together with the saints of all time, and of course, being with our loved ones that have gone on before! And if that isn’t enough – the wonder of being within </a:t>
            </a:r>
            <a:r>
              <a:rPr lang="en-US" sz="2000" b="1" i="1" dirty="0"/>
              <a:t>sight and sound of God</a:t>
            </a:r>
            <a:r>
              <a:rPr lang="en-US" sz="2000" dirty="0"/>
              <a:t>, and being overwhelmed by the grandeur of heaven, and living in the endless possibilities of other dimensions in the heavenly realms! And all our questions are answered, and all our doubts have disappeared in a flash as we first grow accustomed to the sight of God – an experience to which no one can ever really become accustomed!  And then there is the waiting with anticipation for our assignment as servants of God – we will be wondering what we  are going to be put to work doing in heaven?  It will certainly be something gratifying/fulfilling, and important!  *My 14-year-old grandson, Castiel, just landed a job at Chick-fil-a this week.  He is </a:t>
            </a:r>
            <a:r>
              <a:rPr lang="en-US" sz="2000" dirty="0" err="1"/>
              <a:t>sooo</a:t>
            </a:r>
            <a:r>
              <a:rPr lang="en-US" sz="2000" dirty="0"/>
              <a:t> excited!  You’d think he won the lottery!  Having a good job is will always be important to us!  Eventually we know from scripture that we will be put to work ruling and reigning with Christ back here on Earth!  And, finally, there is just the peace and celebratory joy of just really knowing that we have arrived!  We are </a:t>
            </a:r>
            <a:r>
              <a:rPr lang="en-US" sz="2000" b="1" i="1" dirty="0"/>
              <a:t>there</a:t>
            </a:r>
            <a:r>
              <a:rPr lang="en-US" sz="2000" dirty="0"/>
              <a:t>, and we </a:t>
            </a:r>
            <a:r>
              <a:rPr lang="en-US" sz="1900" b="1" i="1" dirty="0"/>
              <a:t>ARE SAVED,</a:t>
            </a:r>
            <a:r>
              <a:rPr lang="en-US" sz="2000" dirty="0"/>
              <a:t> and we are finally safe in our eternal home! </a:t>
            </a:r>
          </a:p>
        </p:txBody>
      </p:sp>
      <p:pic>
        <p:nvPicPr>
          <p:cNvPr id="5" name="Picture 4">
            <a:extLst>
              <a:ext uri="{FF2B5EF4-FFF2-40B4-BE49-F238E27FC236}">
                <a16:creationId xmlns:a16="http://schemas.microsoft.com/office/drawing/2014/main" id="{4CF86ADF-5FDD-F04E-8909-EA1A68B0C04E}"/>
              </a:ext>
            </a:extLst>
          </p:cNvPr>
          <p:cNvPicPr>
            <a:picLocks noChangeAspect="1"/>
          </p:cNvPicPr>
          <p:nvPr/>
        </p:nvPicPr>
        <p:blipFill>
          <a:blip r:embed="rId2"/>
          <a:stretch>
            <a:fillRect/>
          </a:stretch>
        </p:blipFill>
        <p:spPr>
          <a:xfrm>
            <a:off x="7695209" y="274320"/>
            <a:ext cx="4396527" cy="2446020"/>
          </a:xfrm>
          <a:prstGeom prst="rect">
            <a:avLst/>
          </a:prstGeom>
        </p:spPr>
      </p:pic>
      <p:sp>
        <p:nvSpPr>
          <p:cNvPr id="4" name="Slide Number Placeholder 3">
            <a:extLst>
              <a:ext uri="{FF2B5EF4-FFF2-40B4-BE49-F238E27FC236}">
                <a16:creationId xmlns:a16="http://schemas.microsoft.com/office/drawing/2014/main" id="{99780533-0B3E-6C46-8715-62A6CAAAB5D2}"/>
              </a:ext>
            </a:extLst>
          </p:cNvPr>
          <p:cNvSpPr>
            <a:spLocks noGrp="1"/>
          </p:cNvSpPr>
          <p:nvPr>
            <p:ph type="sldNum" sz="quarter" idx="12"/>
          </p:nvPr>
        </p:nvSpPr>
        <p:spPr>
          <a:xfrm>
            <a:off x="11713580" y="6366076"/>
            <a:ext cx="378156" cy="491924"/>
          </a:xfrm>
        </p:spPr>
        <p:txBody>
          <a:bodyPr/>
          <a:lstStyle/>
          <a:p>
            <a:fld id="{14108B42-086F-214C-ACA3-3C43F3B03052}" type="slidenum">
              <a:rPr lang="en-US" smtClean="0"/>
              <a:t>3</a:t>
            </a:fld>
            <a:endParaRPr lang="en-US"/>
          </a:p>
        </p:txBody>
      </p:sp>
    </p:spTree>
    <p:extLst>
      <p:ext uri="{BB962C8B-B14F-4D97-AF65-F5344CB8AC3E}">
        <p14:creationId xmlns:p14="http://schemas.microsoft.com/office/powerpoint/2010/main" val="159819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4C67-699C-F047-8385-4D5E587FF3AA}"/>
              </a:ext>
            </a:extLst>
          </p:cNvPr>
          <p:cNvSpPr>
            <a:spLocks noGrp="1"/>
          </p:cNvSpPr>
          <p:nvPr>
            <p:ph type="title"/>
          </p:nvPr>
        </p:nvSpPr>
        <p:spPr>
          <a:xfrm>
            <a:off x="838200" y="-164386"/>
            <a:ext cx="10515600" cy="82194"/>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5EE5ACC5-8DCE-B24C-9FEC-1C2A2E4A9A8E}"/>
              </a:ext>
            </a:extLst>
          </p:cNvPr>
          <p:cNvSpPr>
            <a:spLocks noGrp="1"/>
          </p:cNvSpPr>
          <p:nvPr>
            <p:ph idx="1"/>
          </p:nvPr>
        </p:nvSpPr>
        <p:spPr>
          <a:xfrm>
            <a:off x="0" y="0"/>
            <a:ext cx="12192000" cy="6858000"/>
          </a:xfrm>
        </p:spPr>
        <p:txBody>
          <a:bodyPr>
            <a:normAutofit fontScale="85000" lnSpcReduction="20000"/>
          </a:bodyPr>
          <a:lstStyle/>
          <a:p>
            <a:pPr marL="0" indent="0">
              <a:buNone/>
            </a:pPr>
            <a:r>
              <a:rPr lang="en-US" sz="2000" dirty="0"/>
              <a:t>So, there we are – all together – getting acquainted - waiting to be taken to our new residences in the heavenly realms, a place that has been prepared in His house for his new bride! Take a fresh look at </a:t>
            </a:r>
            <a:r>
              <a:rPr lang="en-US" sz="2000" b="1" dirty="0"/>
              <a:t>[*John 14:1-4] </a:t>
            </a:r>
            <a:r>
              <a:rPr lang="en-US" sz="2000" dirty="0"/>
              <a:t>with that in mind! </a:t>
            </a:r>
          </a:p>
          <a:p>
            <a:pPr marL="0" indent="0">
              <a:buNone/>
            </a:pPr>
            <a:r>
              <a:rPr lang="en-US" sz="2000" dirty="0"/>
              <a:t>Unfortunately for the rest of humanity, the rapture has been a </a:t>
            </a:r>
            <a:r>
              <a:rPr lang="en-US" sz="2000" b="1" i="1" dirty="0"/>
              <a:t>culling</a:t>
            </a:r>
            <a:r>
              <a:rPr lang="en-US" sz="2000" dirty="0"/>
              <a:t> out of God’s people 					 from among the general population of the world [Matt. 24:30,31] – even the part of it that 					 takes place during the resurrection of the dead is selective!  Jesus said that one would be 					 taken from the field, and two left behind.  It will certainly be the same with the resurrection!					 In fact, </a:t>
            </a:r>
            <a:r>
              <a:rPr lang="en-US" sz="2000" b="1" i="1" dirty="0"/>
              <a:t>most</a:t>
            </a:r>
            <a:r>
              <a:rPr lang="en-US" sz="2000" dirty="0"/>
              <a:t> will not arise at that time. The great majority outside of Christ will have their 					 own resurrection, </a:t>
            </a:r>
            <a:r>
              <a:rPr lang="en-US" sz="2000" i="1" dirty="0"/>
              <a:t>but not at this time</a:t>
            </a:r>
            <a:r>
              <a:rPr lang="en-US" sz="2000" dirty="0"/>
              <a:t>!  They will not yet be called forth. They’re time is 					 coming and it will </a:t>
            </a:r>
            <a:r>
              <a:rPr lang="en-US" sz="2000" b="1" i="1" dirty="0"/>
              <a:t>not</a:t>
            </a:r>
            <a:r>
              <a:rPr lang="en-US" sz="2000" dirty="0"/>
              <a:t> be good!  However, </a:t>
            </a:r>
            <a:r>
              <a:rPr lang="en-US" sz="2000" b="1" i="1" dirty="0"/>
              <a:t>this</a:t>
            </a:r>
            <a:r>
              <a:rPr lang="en-US" sz="2000" dirty="0"/>
              <a:t> time, this action of God which is called 					 “</a:t>
            </a:r>
            <a:r>
              <a:rPr lang="en-US" sz="2000" b="1" i="1" dirty="0"/>
              <a:t>the first resurrection</a:t>
            </a:r>
            <a:r>
              <a:rPr lang="en-US" sz="2000" dirty="0"/>
              <a:t>”, is the express love of God manifested toward those who have 					 loved and obeyed Him over the millenniums! He is giving our bodies back to us!  Only, as I 					 said before, the bodies given out will be the vastly new and improved model!  And then 					 the embodied souls, and the formerly disembodied souls will together be transported 					 between realms to our new home where we have really belonged since we gave our hearts 					 to Jesus!  Someone might ask – so why do we need bodies at all?!  Why not just continue 					 on into eternity existing in a new form? The answer is that it is our bodies that make us 					  individual human! The body appears in scripture to be an indispensable part of the unique human makeup!  Jesus Himself was a man, and is shown by the testimony of Luke, in the book of Acts, to have been bodily raised from the dead - although it was not exactly the same body – but a “</a:t>
            </a:r>
            <a:r>
              <a:rPr lang="en-US" sz="2000" b="1" dirty="0"/>
              <a:t>glorified</a:t>
            </a:r>
            <a:r>
              <a:rPr lang="en-US" sz="2000" dirty="0"/>
              <a:t>” body!   Christ’s body was changed.  How do we know?  Well, He went through a locked door to get into the upper room to be with his disciples there!  The lock didn’t fail.  It was still locked!  The door didn’t even open!  The risen Jesus just </a:t>
            </a:r>
            <a:r>
              <a:rPr lang="en-US" sz="2000" b="1" i="1" dirty="0"/>
              <a:t>appeared</a:t>
            </a:r>
            <a:r>
              <a:rPr lang="en-US" sz="2000" dirty="0"/>
              <a:t> to them in that room!  Yet, even in their wonder, and not a little fear, they (Thomas in particular) touched and examined Him carefully, and His body was, indeed discovered by Him(them) to be a physical body, not a “spiritual”/ethereal/ghostly one – and it was even found to have retained the scars of His terrible ordeal on the cross - for an irrefutable means of identification!  Later, he shared a meal of fish with them – He ate [John 21:15].  His changed/glorified body had to digest that food!  And then, not long after, Jesus was seen to ascend into heaven in </a:t>
            </a:r>
            <a:r>
              <a:rPr lang="en-US" sz="2000" b="1" i="1" dirty="0"/>
              <a:t>bodily form </a:t>
            </a:r>
            <a:r>
              <a:rPr lang="en-US" sz="2000" dirty="0"/>
              <a:t>[Acts 1:9-11]!  His body ascended up as the forerunner of the church’s ascension into the clouds!  Anyway, my point is that even Christ will always retain His human body in heaven!  That was the point of His being seen to ascend by hundred of witnesses!  And then, again, indications are that He will remain a man forever and ever, because once you are human, it is apparent that you cannot just renounce that, or you would become,.. well,.. something else other than a man!  Jesus was a true man on this earth, and as such must now remain a human, like us, and like us – continue to be an </a:t>
            </a:r>
            <a:r>
              <a:rPr lang="en-US" sz="2000" b="1" i="1" dirty="0"/>
              <a:t>embodied</a:t>
            </a:r>
            <a:r>
              <a:rPr lang="en-US" sz="2000" dirty="0"/>
              <a:t> man, even in heaven – thus His resurrection!  											 ~God obviously wants all thing to be as He envisioned them – completely whole again - as they should be!  He doesn’t want to concede even one thing to Satan, the enemy!  At the first resurrection and rapture of the church, the first phase of His victory is complete!  The final victory is not entirely complete yet, as the enemy, Satan, and all his participating minions still have to be humbled and defeated/ wiped out/ destroyed, to make way for God to start over with His vision of a new and perfect earth!  But we will get to that in a bit.</a:t>
            </a:r>
          </a:p>
          <a:p>
            <a:pPr marL="0" indent="0">
              <a:buNone/>
            </a:pPr>
            <a:endParaRPr lang="en-US" sz="2000" dirty="0"/>
          </a:p>
        </p:txBody>
      </p:sp>
      <p:pic>
        <p:nvPicPr>
          <p:cNvPr id="7" name="Picture 6">
            <a:extLst>
              <a:ext uri="{FF2B5EF4-FFF2-40B4-BE49-F238E27FC236}">
                <a16:creationId xmlns:a16="http://schemas.microsoft.com/office/drawing/2014/main" id="{C38629E0-A02D-E440-A4BE-80EEAE8E03EB}"/>
              </a:ext>
            </a:extLst>
          </p:cNvPr>
          <p:cNvPicPr>
            <a:picLocks noChangeAspect="1"/>
          </p:cNvPicPr>
          <p:nvPr/>
        </p:nvPicPr>
        <p:blipFill>
          <a:blip r:embed="rId2"/>
          <a:stretch>
            <a:fillRect/>
          </a:stretch>
        </p:blipFill>
        <p:spPr>
          <a:xfrm>
            <a:off x="8158348" y="461623"/>
            <a:ext cx="3952628" cy="2522331"/>
          </a:xfrm>
          <a:prstGeom prst="rect">
            <a:avLst/>
          </a:prstGeom>
        </p:spPr>
      </p:pic>
      <p:sp>
        <p:nvSpPr>
          <p:cNvPr id="8" name="Slide Number Placeholder 7">
            <a:extLst>
              <a:ext uri="{FF2B5EF4-FFF2-40B4-BE49-F238E27FC236}">
                <a16:creationId xmlns:a16="http://schemas.microsoft.com/office/drawing/2014/main" id="{2207AA79-77F5-AE4B-98DB-30A11B4D9A46}"/>
              </a:ext>
            </a:extLst>
          </p:cNvPr>
          <p:cNvSpPr>
            <a:spLocks noGrp="1"/>
          </p:cNvSpPr>
          <p:nvPr>
            <p:ph type="sldNum" sz="quarter" idx="12"/>
          </p:nvPr>
        </p:nvSpPr>
        <p:spPr>
          <a:xfrm>
            <a:off x="11783028" y="6356350"/>
            <a:ext cx="327948" cy="365125"/>
          </a:xfrm>
        </p:spPr>
        <p:txBody>
          <a:bodyPr/>
          <a:lstStyle/>
          <a:p>
            <a:fld id="{14108B42-086F-214C-ACA3-3C43F3B03052}" type="slidenum">
              <a:rPr lang="en-US" smtClean="0"/>
              <a:t>4</a:t>
            </a:fld>
            <a:endParaRPr lang="en-US"/>
          </a:p>
        </p:txBody>
      </p:sp>
    </p:spTree>
    <p:extLst>
      <p:ext uri="{BB962C8B-B14F-4D97-AF65-F5344CB8AC3E}">
        <p14:creationId xmlns:p14="http://schemas.microsoft.com/office/powerpoint/2010/main" val="2747031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6195</TotalTime>
  <Words>173</Words>
  <Application>Microsoft Macintosh PowerPoint</Application>
  <PresentationFormat>Widescreen</PresentationFormat>
  <Paragraphs>22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68</cp:revision>
  <dcterms:created xsi:type="dcterms:W3CDTF">2024-07-01T15:57:17Z</dcterms:created>
  <dcterms:modified xsi:type="dcterms:W3CDTF">2024-07-07T13:40:24Z</dcterms:modified>
</cp:coreProperties>
</file>