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0" r:id="rId2"/>
    <p:sldId id="291"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2"/>
    <p:restoredTop sz="91410"/>
  </p:normalViewPr>
  <p:slideViewPr>
    <p:cSldViewPr snapToGrid="0" snapToObjects="1">
      <p:cViewPr>
        <p:scale>
          <a:sx n="89" d="100"/>
          <a:sy n="89" d="100"/>
        </p:scale>
        <p:origin x="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43EBD-1D6A-DF40-BA29-7E46B464A44D}" type="datetimeFigureOut">
              <a:rPr lang="en-US" smtClean="0"/>
              <a:t>7/12/24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F4FC2-2AC4-7242-9AC2-EBBA77E0FBD1}" type="slidenum">
              <a:rPr lang="en-US" smtClean="0"/>
              <a:t>‹#›</a:t>
            </a:fld>
            <a:endParaRPr lang="en-US"/>
          </a:p>
        </p:txBody>
      </p:sp>
    </p:spTree>
    <p:extLst>
      <p:ext uri="{BB962C8B-B14F-4D97-AF65-F5344CB8AC3E}">
        <p14:creationId xmlns:p14="http://schemas.microsoft.com/office/powerpoint/2010/main" val="418182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5"/>
          </p:nvPr>
        </p:nvSpPr>
        <p:spPr/>
        <p:txBody>
          <a:bodyPr/>
          <a:lstStyle/>
          <a:p>
            <a:fld id="{C44F4FC2-2AC4-7242-9AC2-EBBA77E0FBD1}" type="slidenum">
              <a:rPr lang="en-US" smtClean="0"/>
              <a:t>3</a:t>
            </a:fld>
            <a:endParaRPr lang="en-US"/>
          </a:p>
        </p:txBody>
      </p:sp>
    </p:spTree>
    <p:extLst>
      <p:ext uri="{BB962C8B-B14F-4D97-AF65-F5344CB8AC3E}">
        <p14:creationId xmlns:p14="http://schemas.microsoft.com/office/powerpoint/2010/main" val="246139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A5FB-9E90-E947-B006-4E886E64E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E2550C-E10E-E048-AC03-BB4C73892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FE493-7BF8-0245-A5A9-3DC06AA9A814}"/>
              </a:ext>
            </a:extLst>
          </p:cNvPr>
          <p:cNvSpPr>
            <a:spLocks noGrp="1"/>
          </p:cNvSpPr>
          <p:nvPr>
            <p:ph type="dt" sz="half" idx="10"/>
          </p:nvPr>
        </p:nvSpPr>
        <p:spPr/>
        <p:txBody>
          <a:bodyPr/>
          <a:lstStyle/>
          <a:p>
            <a:fld id="{9FB05B9A-65B1-6A4A-B8D9-5E8FD9970734}" type="datetime1">
              <a:rPr lang="en-US" smtClean="0"/>
              <a:t>7/12/24</a:t>
            </a:fld>
            <a:endParaRPr lang="en-US"/>
          </a:p>
        </p:txBody>
      </p:sp>
      <p:sp>
        <p:nvSpPr>
          <p:cNvPr id="5" name="Footer Placeholder 4">
            <a:extLst>
              <a:ext uri="{FF2B5EF4-FFF2-40B4-BE49-F238E27FC236}">
                <a16:creationId xmlns:a16="http://schemas.microsoft.com/office/drawing/2014/main" id="{43E279E0-9A48-D84F-93B2-3B7A4E3F6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3AC6F-DF39-204F-A9D4-5C9874D6FFA0}"/>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355582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ABFE-CBA4-E34D-AE82-8432308601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823EAB-90E9-9C46-A44D-93334A1B12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5D5C7-934C-D24F-AB69-E4D2FDD477BE}"/>
              </a:ext>
            </a:extLst>
          </p:cNvPr>
          <p:cNvSpPr>
            <a:spLocks noGrp="1"/>
          </p:cNvSpPr>
          <p:nvPr>
            <p:ph type="dt" sz="half" idx="10"/>
          </p:nvPr>
        </p:nvSpPr>
        <p:spPr/>
        <p:txBody>
          <a:bodyPr/>
          <a:lstStyle/>
          <a:p>
            <a:fld id="{074C2BAF-28E7-DE4C-BC32-0825C176D176}" type="datetime1">
              <a:rPr lang="en-US" smtClean="0"/>
              <a:t>7/12/24</a:t>
            </a:fld>
            <a:endParaRPr lang="en-US"/>
          </a:p>
        </p:txBody>
      </p:sp>
      <p:sp>
        <p:nvSpPr>
          <p:cNvPr id="5" name="Footer Placeholder 4">
            <a:extLst>
              <a:ext uri="{FF2B5EF4-FFF2-40B4-BE49-F238E27FC236}">
                <a16:creationId xmlns:a16="http://schemas.microsoft.com/office/drawing/2014/main" id="{121CBE95-16C8-F342-8255-5BAD18C17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46829-B75B-C44E-909C-00F1F241C4D7}"/>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1107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36A32-438A-2746-99F5-E756600AC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918D3-3B3B-1640-9EA3-20FD576D95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A330D-B59C-9E49-B6B1-D4591E521829}"/>
              </a:ext>
            </a:extLst>
          </p:cNvPr>
          <p:cNvSpPr>
            <a:spLocks noGrp="1"/>
          </p:cNvSpPr>
          <p:nvPr>
            <p:ph type="dt" sz="half" idx="10"/>
          </p:nvPr>
        </p:nvSpPr>
        <p:spPr/>
        <p:txBody>
          <a:bodyPr/>
          <a:lstStyle/>
          <a:p>
            <a:fld id="{8F792186-492C-9941-8F1E-9136217B7427}" type="datetime1">
              <a:rPr lang="en-US" smtClean="0"/>
              <a:t>7/12/24</a:t>
            </a:fld>
            <a:endParaRPr lang="en-US"/>
          </a:p>
        </p:txBody>
      </p:sp>
      <p:sp>
        <p:nvSpPr>
          <p:cNvPr id="5" name="Footer Placeholder 4">
            <a:extLst>
              <a:ext uri="{FF2B5EF4-FFF2-40B4-BE49-F238E27FC236}">
                <a16:creationId xmlns:a16="http://schemas.microsoft.com/office/drawing/2014/main" id="{1856383E-5E01-E047-A28C-3AA192669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3D7D3-B36F-7848-8849-14C7D75F05E0}"/>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396740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23B2-9729-334B-9687-E883AFF9A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0EA6C-22EC-4844-A3EE-5B4637A015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AE811-E5B0-AC4B-B6BE-7C0C41FE5166}"/>
              </a:ext>
            </a:extLst>
          </p:cNvPr>
          <p:cNvSpPr>
            <a:spLocks noGrp="1"/>
          </p:cNvSpPr>
          <p:nvPr>
            <p:ph type="dt" sz="half" idx="10"/>
          </p:nvPr>
        </p:nvSpPr>
        <p:spPr/>
        <p:txBody>
          <a:bodyPr/>
          <a:lstStyle/>
          <a:p>
            <a:fld id="{C7405CD2-6479-B74F-9325-4648780DE910}" type="datetime1">
              <a:rPr lang="en-US" smtClean="0"/>
              <a:t>7/12/24</a:t>
            </a:fld>
            <a:endParaRPr lang="en-US"/>
          </a:p>
        </p:txBody>
      </p:sp>
      <p:sp>
        <p:nvSpPr>
          <p:cNvPr id="5" name="Footer Placeholder 4">
            <a:extLst>
              <a:ext uri="{FF2B5EF4-FFF2-40B4-BE49-F238E27FC236}">
                <a16:creationId xmlns:a16="http://schemas.microsoft.com/office/drawing/2014/main" id="{3D7BF190-11DE-4E46-BEBB-138E74EFB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940A8-B053-D440-A88E-67A15455D092}"/>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282411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0FDC-A18D-E145-880D-E16036B37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F82151-C6F2-2047-A474-EEBA69489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78D5B8-3F9F-F24B-AA81-4AB148C7C915}"/>
              </a:ext>
            </a:extLst>
          </p:cNvPr>
          <p:cNvSpPr>
            <a:spLocks noGrp="1"/>
          </p:cNvSpPr>
          <p:nvPr>
            <p:ph type="dt" sz="half" idx="10"/>
          </p:nvPr>
        </p:nvSpPr>
        <p:spPr/>
        <p:txBody>
          <a:bodyPr/>
          <a:lstStyle/>
          <a:p>
            <a:fld id="{176EA5DD-B7C9-5D4F-8D0E-6D43108DB4DC}" type="datetime1">
              <a:rPr lang="en-US" smtClean="0"/>
              <a:t>7/12/24</a:t>
            </a:fld>
            <a:endParaRPr lang="en-US"/>
          </a:p>
        </p:txBody>
      </p:sp>
      <p:sp>
        <p:nvSpPr>
          <p:cNvPr id="5" name="Footer Placeholder 4">
            <a:extLst>
              <a:ext uri="{FF2B5EF4-FFF2-40B4-BE49-F238E27FC236}">
                <a16:creationId xmlns:a16="http://schemas.microsoft.com/office/drawing/2014/main" id="{5EF7EAD5-5B60-824B-A819-7E3E68058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F26B5-DCF5-BE48-9E1D-DCED5FEA38C7}"/>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288035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2C2B-25FC-6546-BF96-5F92F82A6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D669F-77FD-A94E-B025-944812458C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4CE551-4B57-204C-B14C-9BC948AB8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A970E-A54A-1E42-A958-869E724C1E5C}"/>
              </a:ext>
            </a:extLst>
          </p:cNvPr>
          <p:cNvSpPr>
            <a:spLocks noGrp="1"/>
          </p:cNvSpPr>
          <p:nvPr>
            <p:ph type="dt" sz="half" idx="10"/>
          </p:nvPr>
        </p:nvSpPr>
        <p:spPr/>
        <p:txBody>
          <a:bodyPr/>
          <a:lstStyle/>
          <a:p>
            <a:fld id="{29995FE1-C5B9-6F41-9934-6D04C8DC4100}" type="datetime1">
              <a:rPr lang="en-US" smtClean="0"/>
              <a:t>7/12/24</a:t>
            </a:fld>
            <a:endParaRPr lang="en-US"/>
          </a:p>
        </p:txBody>
      </p:sp>
      <p:sp>
        <p:nvSpPr>
          <p:cNvPr id="6" name="Footer Placeholder 5">
            <a:extLst>
              <a:ext uri="{FF2B5EF4-FFF2-40B4-BE49-F238E27FC236}">
                <a16:creationId xmlns:a16="http://schemas.microsoft.com/office/drawing/2014/main" id="{59877CF1-4969-DE49-9AB5-41BA28DD6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371FE-AB7D-5948-9E1E-52C012E8228E}"/>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251689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EA00-FB33-1E49-AFE7-C139F9D13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8DE5E-84DC-BE47-97F7-E39552B62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E64999-2D74-5246-A079-28744748D7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DC76A4-0FA8-844D-9B89-1C6171A78A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80F86-7183-5E4E-BECA-0542D08F8B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4F88A4-DE5A-7D4C-875D-66811FC8FC57}"/>
              </a:ext>
            </a:extLst>
          </p:cNvPr>
          <p:cNvSpPr>
            <a:spLocks noGrp="1"/>
          </p:cNvSpPr>
          <p:nvPr>
            <p:ph type="dt" sz="half" idx="10"/>
          </p:nvPr>
        </p:nvSpPr>
        <p:spPr/>
        <p:txBody>
          <a:bodyPr/>
          <a:lstStyle/>
          <a:p>
            <a:fld id="{2CD2A511-7B29-0B48-8C9D-57F3CE9A9379}" type="datetime1">
              <a:rPr lang="en-US" smtClean="0"/>
              <a:t>7/12/24</a:t>
            </a:fld>
            <a:endParaRPr lang="en-US"/>
          </a:p>
        </p:txBody>
      </p:sp>
      <p:sp>
        <p:nvSpPr>
          <p:cNvPr id="8" name="Footer Placeholder 7">
            <a:extLst>
              <a:ext uri="{FF2B5EF4-FFF2-40B4-BE49-F238E27FC236}">
                <a16:creationId xmlns:a16="http://schemas.microsoft.com/office/drawing/2014/main" id="{1F20C235-36EC-E64B-B5C6-BC0951109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B13243-6300-F443-B718-651FF261F980}"/>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372962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C5DB-D2A9-FB47-A52E-8950AC7F1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A5283-9C39-0C46-B76C-137E65471F09}"/>
              </a:ext>
            </a:extLst>
          </p:cNvPr>
          <p:cNvSpPr>
            <a:spLocks noGrp="1"/>
          </p:cNvSpPr>
          <p:nvPr>
            <p:ph type="dt" sz="half" idx="10"/>
          </p:nvPr>
        </p:nvSpPr>
        <p:spPr/>
        <p:txBody>
          <a:bodyPr/>
          <a:lstStyle/>
          <a:p>
            <a:fld id="{0D02A0AF-73B9-324D-BCD8-778AE5CC0255}" type="datetime1">
              <a:rPr lang="en-US" smtClean="0"/>
              <a:t>7/12/24</a:t>
            </a:fld>
            <a:endParaRPr lang="en-US"/>
          </a:p>
        </p:txBody>
      </p:sp>
      <p:sp>
        <p:nvSpPr>
          <p:cNvPr id="4" name="Footer Placeholder 3">
            <a:extLst>
              <a:ext uri="{FF2B5EF4-FFF2-40B4-BE49-F238E27FC236}">
                <a16:creationId xmlns:a16="http://schemas.microsoft.com/office/drawing/2014/main" id="{C295ACD1-58BA-0A48-9354-8135D5A2AF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0201FF-002D-1146-84C2-A519C45405F9}"/>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215977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BC30B-8A7D-3948-A1AE-DEA290B59D82}"/>
              </a:ext>
            </a:extLst>
          </p:cNvPr>
          <p:cNvSpPr>
            <a:spLocks noGrp="1"/>
          </p:cNvSpPr>
          <p:nvPr>
            <p:ph type="dt" sz="half" idx="10"/>
          </p:nvPr>
        </p:nvSpPr>
        <p:spPr/>
        <p:txBody>
          <a:bodyPr/>
          <a:lstStyle/>
          <a:p>
            <a:fld id="{6B666624-8B5A-2042-8F74-A74F78877416}" type="datetime1">
              <a:rPr lang="en-US" smtClean="0"/>
              <a:t>7/12/24</a:t>
            </a:fld>
            <a:endParaRPr lang="en-US"/>
          </a:p>
        </p:txBody>
      </p:sp>
      <p:sp>
        <p:nvSpPr>
          <p:cNvPr id="3" name="Footer Placeholder 2">
            <a:extLst>
              <a:ext uri="{FF2B5EF4-FFF2-40B4-BE49-F238E27FC236}">
                <a16:creationId xmlns:a16="http://schemas.microsoft.com/office/drawing/2014/main" id="{1CCF4EDC-4C43-1241-A826-D7359732A2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1E7FD-8735-694B-A704-CC586D7C9F77}"/>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369682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AB1E-B8C9-7745-97CA-12B4DD1BD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DBB835-727A-944E-90F0-F3D2BB26B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622644-4CAA-0740-8479-798DB3551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719B84-0F17-8A48-BFAF-D91D2D79D5D3}"/>
              </a:ext>
            </a:extLst>
          </p:cNvPr>
          <p:cNvSpPr>
            <a:spLocks noGrp="1"/>
          </p:cNvSpPr>
          <p:nvPr>
            <p:ph type="dt" sz="half" idx="10"/>
          </p:nvPr>
        </p:nvSpPr>
        <p:spPr/>
        <p:txBody>
          <a:bodyPr/>
          <a:lstStyle/>
          <a:p>
            <a:fld id="{EC9184E7-E37B-944B-9674-7645013CB290}" type="datetime1">
              <a:rPr lang="en-US" smtClean="0"/>
              <a:t>7/12/24</a:t>
            </a:fld>
            <a:endParaRPr lang="en-US"/>
          </a:p>
        </p:txBody>
      </p:sp>
      <p:sp>
        <p:nvSpPr>
          <p:cNvPr id="6" name="Footer Placeholder 5">
            <a:extLst>
              <a:ext uri="{FF2B5EF4-FFF2-40B4-BE49-F238E27FC236}">
                <a16:creationId xmlns:a16="http://schemas.microsoft.com/office/drawing/2014/main" id="{8DD0A287-4AAB-3F4B-9571-C4F69A8A3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B92CE-60AD-D146-AD4E-0F1C34F2D506}"/>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236500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5918-A0E6-7644-98CF-7D69D8D35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AC3D5-6DE9-C443-AECD-949129848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5CC330-5B25-D547-B28B-2D139472F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D9AD87-C600-3F44-859B-DE17D5746327}"/>
              </a:ext>
            </a:extLst>
          </p:cNvPr>
          <p:cNvSpPr>
            <a:spLocks noGrp="1"/>
          </p:cNvSpPr>
          <p:nvPr>
            <p:ph type="dt" sz="half" idx="10"/>
          </p:nvPr>
        </p:nvSpPr>
        <p:spPr/>
        <p:txBody>
          <a:bodyPr/>
          <a:lstStyle/>
          <a:p>
            <a:fld id="{555A25ED-F1E2-C34E-BC67-5D6FCF1906FA}" type="datetime1">
              <a:rPr lang="en-US" smtClean="0"/>
              <a:t>7/12/24</a:t>
            </a:fld>
            <a:endParaRPr lang="en-US"/>
          </a:p>
        </p:txBody>
      </p:sp>
      <p:sp>
        <p:nvSpPr>
          <p:cNvPr id="6" name="Footer Placeholder 5">
            <a:extLst>
              <a:ext uri="{FF2B5EF4-FFF2-40B4-BE49-F238E27FC236}">
                <a16:creationId xmlns:a16="http://schemas.microsoft.com/office/drawing/2014/main" id="{ECFDDE67-C1B6-5248-BC87-5D8206728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D6B95-8CCD-504B-B515-F92DB9CF7F79}"/>
              </a:ext>
            </a:extLst>
          </p:cNvPr>
          <p:cNvSpPr>
            <a:spLocks noGrp="1"/>
          </p:cNvSpPr>
          <p:nvPr>
            <p:ph type="sldNum" sz="quarter" idx="12"/>
          </p:nvPr>
        </p:nvSpPr>
        <p:spPr/>
        <p:txBody>
          <a:bodyPr/>
          <a:lstStyle/>
          <a:p>
            <a:fld id="{C65B0B33-0B1E-BC4C-A15A-D60F00951596}" type="slidenum">
              <a:rPr lang="en-US" smtClean="0"/>
              <a:t>‹#›</a:t>
            </a:fld>
            <a:endParaRPr lang="en-US"/>
          </a:p>
        </p:txBody>
      </p:sp>
    </p:spTree>
    <p:extLst>
      <p:ext uri="{BB962C8B-B14F-4D97-AF65-F5344CB8AC3E}">
        <p14:creationId xmlns:p14="http://schemas.microsoft.com/office/powerpoint/2010/main" val="17274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2B298-5F7A-9E47-B6D6-A1829AA60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D721D-2AC4-0F44-A2D5-A92DD0BDC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E782E-EE90-4B47-B6BA-FDD0DD3B1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B264D-7A0F-9E4C-A61C-9C5DF36B10E3}" type="datetime1">
              <a:rPr lang="en-US" smtClean="0"/>
              <a:t>7/12/24</a:t>
            </a:fld>
            <a:endParaRPr lang="en-US"/>
          </a:p>
        </p:txBody>
      </p:sp>
      <p:sp>
        <p:nvSpPr>
          <p:cNvPr id="5" name="Footer Placeholder 4">
            <a:extLst>
              <a:ext uri="{FF2B5EF4-FFF2-40B4-BE49-F238E27FC236}">
                <a16:creationId xmlns:a16="http://schemas.microsoft.com/office/drawing/2014/main" id="{FD3D9485-1CCE-3E4A-82BF-60EF7FDC3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3B6718-F5D8-0349-9A06-A1A631631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B0B33-0B1E-BC4C-A15A-D60F00951596}" type="slidenum">
              <a:rPr lang="en-US" smtClean="0"/>
              <a:t>‹#›</a:t>
            </a:fld>
            <a:endParaRPr lang="en-US"/>
          </a:p>
        </p:txBody>
      </p:sp>
    </p:spTree>
    <p:extLst>
      <p:ext uri="{BB962C8B-B14F-4D97-AF65-F5344CB8AC3E}">
        <p14:creationId xmlns:p14="http://schemas.microsoft.com/office/powerpoint/2010/main" val="342755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Eschatology - The Doctrine of the End</a:t>
            </a:r>
          </a:p>
          <a:p>
            <a:pPr marL="0" indent="0" algn="just">
              <a:buNone/>
            </a:pPr>
            <a:r>
              <a:rPr lang="en-US" sz="3200" b="1" dirty="0"/>
              <a:t>	         	         	        The Judgment Seat of Christ	</a:t>
            </a:r>
            <a:r>
              <a:rPr lang="en-US" b="1" dirty="0"/>
              <a:t>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646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4A03-37B5-5347-98B3-291C0267DCAB}"/>
              </a:ext>
            </a:extLst>
          </p:cNvPr>
          <p:cNvSpPr>
            <a:spLocks noGrp="1"/>
          </p:cNvSpPr>
          <p:nvPr>
            <p:ph type="title"/>
          </p:nvPr>
        </p:nvSpPr>
        <p:spPr>
          <a:xfrm>
            <a:off x="838200" y="-154111"/>
            <a:ext cx="10515600" cy="719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9C9C577-1991-6640-8857-CD1682B24B3D}"/>
              </a:ext>
            </a:extLst>
          </p:cNvPr>
          <p:cNvSpPr>
            <a:spLocks noGrp="1"/>
          </p:cNvSpPr>
          <p:nvPr>
            <p:ph idx="1"/>
          </p:nvPr>
        </p:nvSpPr>
        <p:spPr>
          <a:xfrm>
            <a:off x="0" y="0"/>
            <a:ext cx="12192000" cy="7338060"/>
          </a:xfrm>
        </p:spPr>
        <p:txBody>
          <a:bodyPr>
            <a:noAutofit/>
          </a:bodyPr>
          <a:lstStyle/>
          <a:p>
            <a:pPr marL="0" indent="0">
              <a:buNone/>
            </a:pPr>
            <a:r>
              <a:rPr lang="en-US" sz="1600" dirty="0"/>
              <a:t>Before the end of things as we know it, the earth, humanity, is slated for judgment and wrath by its Creator.  Things have not been good on earth since Eden.  In fact as dangerous as the world seems to be now where you cant even let 						 your kids play outside on their own, because of all the perverts!  Globally, Geo-political 						 tensions run high everywhere, as Russia threatens Europe, and China threatens Asia, and 					 Israel – the only “free and democratic” nation in the Middle East is under attack again by 					 its neighbors, things are actually MUCH better, safer for the average person than they have					 been in the past, before there were police, and jails, and investigative journalism where the 					 terrible acts of men are brought before the public eye .  Back when every man, every tribe, every nation and King “</a:t>
            </a:r>
            <a:r>
              <a:rPr lang="en-US" sz="1600" b="1" i="1" dirty="0"/>
              <a:t>did what was right in their own eyes</a:t>
            </a:r>
            <a:r>
              <a:rPr lang="en-US" sz="1600" dirty="0"/>
              <a:t>”, </a:t>
            </a:r>
            <a:r>
              <a:rPr lang="en-US" sz="1600" i="1" dirty="0"/>
              <a:t>everyone did </a:t>
            </a:r>
            <a:r>
              <a:rPr lang="en-US" sz="1600" b="1" i="1" dirty="0"/>
              <a:t>wrong</a:t>
            </a:r>
            <a:r>
              <a:rPr lang="en-US" sz="1600" b="1" dirty="0"/>
              <a:t>,</a:t>
            </a:r>
            <a:r>
              <a:rPr lang="en-US" sz="1600" dirty="0"/>
              <a:t> and the earth was a den of perverts, thieves and murderers!  Kings, Lords, chieftains, were overwhelmingly corrupt, perverted, marauders!  Throughout history, the average person was not safe!  Powerful human predators ruled the face of the earth, and their predations have decimated it!   The Creator/God has watched all of this suffering and ruin, despair and untold loss over the millenniums, and He has certainly reacted with great disappointment and anger!  In the Biblical account of the end of the “last days”, the earth, as it gets close to the end, has become intolerable to God!  “</a:t>
            </a:r>
            <a:r>
              <a:rPr lang="en-US" sz="1600" b="1" i="1" dirty="0"/>
              <a:t>As it was in the days of Noah</a:t>
            </a:r>
            <a:r>
              <a:rPr lang="en-US" sz="1600" dirty="0"/>
              <a:t>”, said Jesus as He talked about the end of the world as we know it!  This earth and its rebels are scheduled to experience the terrible wrath of God!  </a:t>
            </a:r>
            <a:r>
              <a:rPr lang="en-US" sz="1600" b="1" i="1" dirty="0"/>
              <a:t>But</a:t>
            </a:r>
            <a:r>
              <a:rPr lang="en-US" sz="1600" dirty="0"/>
              <a:t> - before we get to all of that, there is an important event that happens in heaven after the rapture of the church and most likely before coming wrath - a happening that we must cover carefully, as it needs to be an important part of the Christian mentality!  *Three weeks ago or so, I purchased a package of cheap plastic fly-swatters on eBay, because our old one had broken.  They arrived and were absolutely worthless – way too flimsy!  Then this past week, eBay sent me a picture of a row of five stars to rate my purchase, one star being the worst experience and five stars being the best. By this time, the swatters had gone into the garbage!  So, of course, I gave them a “</a:t>
            </a:r>
            <a:r>
              <a:rPr lang="en-US" sz="1600" i="1" dirty="0"/>
              <a:t>1 star</a:t>
            </a:r>
            <a:r>
              <a:rPr lang="en-US" sz="1600" dirty="0"/>
              <a:t>” rating to warn others not make the same mistake that I made!  The company that sold them had asked me to judge their product - and I did!  This week they apologized, promptly refunded my money, promised not to sell that product any longer, and asked me to revise my rating.  So, of course, I did!  I was reminded of the fact that I myself will be rated one day – and so will you!  		 ~After the angels gather the saints of all time from around the globe - and those saints that are living at that time will be gathered also and will see and meet Jesus for the first time!  The deceased lovers of God must be brought back to earth at the rapture of the church to be joined with the new and immortal bodies that are created for them by their Creator/God at that time  Then the living Christ-followers at the time of the rapture are also changed instantaneously, being outfitted with new and regenerative DNA, and they are gathered by the angels and transported upward to meet Jesus in the clouds where He has been directing this surprise attack deep into enemy territory! Paul goes into great detail about this great act of creation that surpasses the original creation of man!  In the first creation, God created one man, and then a bit later, his companion and mate!  But in this second act of creation, </a:t>
            </a:r>
            <a:r>
              <a:rPr lang="en-US" sz="1600" b="1" i="1" dirty="0"/>
              <a:t>millions</a:t>
            </a:r>
            <a:r>
              <a:rPr lang="en-US" sz="1600" dirty="0"/>
              <a:t> of bodies will be outfitted for their owners all at one time!  Again, Paul goes into detail about this in: 												 </a:t>
            </a:r>
            <a:r>
              <a:rPr lang="en-US" sz="1600" b="1" dirty="0"/>
              <a:t>[1 Cor. 15:23; 35-58]</a:t>
            </a:r>
            <a:r>
              <a:rPr lang="en-US" sz="1700" b="1" dirty="0"/>
              <a:t>												</a:t>
            </a:r>
          </a:p>
        </p:txBody>
      </p:sp>
      <p:pic>
        <p:nvPicPr>
          <p:cNvPr id="5" name="Picture 4">
            <a:extLst>
              <a:ext uri="{FF2B5EF4-FFF2-40B4-BE49-F238E27FC236}">
                <a16:creationId xmlns:a16="http://schemas.microsoft.com/office/drawing/2014/main" id="{898D5506-C4FC-0847-A36F-305B755BE187}"/>
              </a:ext>
            </a:extLst>
          </p:cNvPr>
          <p:cNvPicPr>
            <a:picLocks noChangeAspect="1"/>
          </p:cNvPicPr>
          <p:nvPr/>
        </p:nvPicPr>
        <p:blipFill>
          <a:blip r:embed="rId2"/>
          <a:stretch>
            <a:fillRect/>
          </a:stretch>
        </p:blipFill>
        <p:spPr>
          <a:xfrm>
            <a:off x="7692390" y="327618"/>
            <a:ext cx="4463415" cy="1177290"/>
          </a:xfrm>
          <a:prstGeom prst="rect">
            <a:avLst/>
          </a:prstGeom>
        </p:spPr>
      </p:pic>
      <p:sp>
        <p:nvSpPr>
          <p:cNvPr id="4" name="Slide Number Placeholder 3">
            <a:extLst>
              <a:ext uri="{FF2B5EF4-FFF2-40B4-BE49-F238E27FC236}">
                <a16:creationId xmlns:a16="http://schemas.microsoft.com/office/drawing/2014/main" id="{66221725-CEF5-CF40-80E7-B588F24B0BC1}"/>
              </a:ext>
            </a:extLst>
          </p:cNvPr>
          <p:cNvSpPr>
            <a:spLocks noGrp="1"/>
          </p:cNvSpPr>
          <p:nvPr>
            <p:ph type="sldNum" sz="quarter" idx="12"/>
          </p:nvPr>
        </p:nvSpPr>
        <p:spPr>
          <a:xfrm>
            <a:off x="11864340" y="6423660"/>
            <a:ext cx="291464" cy="434340"/>
          </a:xfrm>
        </p:spPr>
        <p:txBody>
          <a:bodyPr/>
          <a:lstStyle/>
          <a:p>
            <a:fld id="{C65B0B33-0B1E-BC4C-A15A-D60F00951596}" type="slidenum">
              <a:rPr lang="en-US" smtClean="0"/>
              <a:t>2</a:t>
            </a:fld>
            <a:endParaRPr lang="en-US" dirty="0"/>
          </a:p>
        </p:txBody>
      </p:sp>
    </p:spTree>
    <p:extLst>
      <p:ext uri="{BB962C8B-B14F-4D97-AF65-F5344CB8AC3E}">
        <p14:creationId xmlns:p14="http://schemas.microsoft.com/office/powerpoint/2010/main" val="140358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4A03-37B5-5347-98B3-291C0267DCAB}"/>
              </a:ext>
            </a:extLst>
          </p:cNvPr>
          <p:cNvSpPr>
            <a:spLocks noGrp="1"/>
          </p:cNvSpPr>
          <p:nvPr>
            <p:ph type="title"/>
          </p:nvPr>
        </p:nvSpPr>
        <p:spPr>
          <a:xfrm>
            <a:off x="838200" y="-154111"/>
            <a:ext cx="10515600" cy="7191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49C9C577-1991-6640-8857-CD1682B24B3D}"/>
              </a:ext>
            </a:extLst>
          </p:cNvPr>
          <p:cNvSpPr>
            <a:spLocks noGrp="1"/>
          </p:cNvSpPr>
          <p:nvPr>
            <p:ph idx="1"/>
          </p:nvPr>
        </p:nvSpPr>
        <p:spPr>
          <a:xfrm>
            <a:off x="0" y="0"/>
            <a:ext cx="12192000" cy="7166610"/>
          </a:xfrm>
        </p:spPr>
        <p:txBody>
          <a:bodyPr>
            <a:normAutofit fontScale="92500" lnSpcReduction="10000"/>
          </a:bodyPr>
          <a:lstStyle/>
          <a:p>
            <a:pPr marL="0" indent="0">
              <a:buNone/>
            </a:pPr>
            <a:r>
              <a:rPr lang="en-US" sz="2000" dirty="0"/>
              <a:t>When does this happen?  Paul adds this important detail about it in</a:t>
            </a:r>
            <a:r>
              <a:rPr lang="en-US" sz="2000" b="1" dirty="0"/>
              <a:t> [*1 Thess. 4:14-18]  </a:t>
            </a:r>
            <a:r>
              <a:rPr lang="en-US" sz="2000" dirty="0"/>
              <a:t>It is clear, (at least to me, and many others), that the resurrection of the saints that Paul talks about in 						 </a:t>
            </a:r>
            <a:r>
              <a:rPr lang="en-US" sz="2000" b="1" dirty="0"/>
              <a:t>1 Cor. 15, </a:t>
            </a:r>
            <a:r>
              <a:rPr lang="en-US" sz="2000" dirty="0"/>
              <a:t>happens at the rapture of the church described in </a:t>
            </a:r>
            <a:r>
              <a:rPr lang="en-US" sz="2000" b="1" dirty="0"/>
              <a:t>1 Thess. 4.						 ~[*Heb. 9:27,28] – </a:t>
            </a:r>
            <a:r>
              <a:rPr lang="en-US" sz="2000" b="1" i="1" dirty="0"/>
              <a:t>“…and after this the judgment</a:t>
            </a:r>
            <a:r>
              <a:rPr lang="en-US" sz="2000" b="1" dirty="0"/>
              <a:t>” - </a:t>
            </a:r>
            <a:r>
              <a:rPr lang="en-US" sz="2000" dirty="0"/>
              <a:t>This connects the first 					 judgment with the rapture.  So, the first scheduled event at the end of the 						 end is the rapture, with its first resurrection – the saving of the human body 					 through the resurrection of 	 the saints – and bodily transformation.  The 						 </a:t>
            </a:r>
            <a:r>
              <a:rPr lang="en-US" sz="2000" b="1" i="1" dirty="0"/>
              <a:t>second</a:t>
            </a:r>
            <a:r>
              <a:rPr lang="en-US" sz="2000" dirty="0"/>
              <a:t> major event that seems to follow the rapture, is “</a:t>
            </a:r>
            <a:r>
              <a:rPr lang="en-US" sz="2000" b="1" i="1" dirty="0"/>
              <a:t>THE JUDGMENT 						 SEAT OF CHRIST”</a:t>
            </a:r>
            <a:r>
              <a:rPr lang="en-US" sz="2000" dirty="0"/>
              <a:t> </a:t>
            </a:r>
            <a:r>
              <a:rPr lang="en-US" sz="2000" b="1" dirty="0"/>
              <a:t>[*2 Cor. 5:10]  </a:t>
            </a:r>
            <a:r>
              <a:rPr lang="en-US" sz="2000" dirty="0"/>
              <a:t>It is </a:t>
            </a:r>
            <a:r>
              <a:rPr lang="en-US" sz="2000" b="1" i="1" dirty="0"/>
              <a:t>the judgment of the saints</a:t>
            </a:r>
            <a:r>
              <a:rPr lang="en-US" sz="2000" dirty="0"/>
              <a:t> where our 						 works are evaluated / </a:t>
            </a:r>
            <a:r>
              <a:rPr lang="en-US" sz="2000" i="1" dirty="0"/>
              <a:t>rated</a:t>
            </a:r>
            <a:r>
              <a:rPr lang="en-US" sz="2000" dirty="0"/>
              <a:t> and commiserate rewards are given out!  This 						 judgment seat will not carry with it a possibility of eternal condemnation 						 and Divine wrath, (Hell)</a:t>
            </a:r>
            <a:r>
              <a:rPr lang="en-US" sz="2000" b="1" dirty="0"/>
              <a:t>[*Rom. 8:1; 39], </a:t>
            </a:r>
            <a:r>
              <a:rPr lang="en-US" sz="2000" dirty="0"/>
              <a:t>but it is for an awarding of prizes (or 					 crowns) for the quality of our works, </a:t>
            </a:r>
            <a:r>
              <a:rPr lang="en-US" sz="2000" b="1" i="1" dirty="0"/>
              <a:t>OR,</a:t>
            </a:r>
            <a:r>
              <a:rPr lang="en-US" sz="2000" dirty="0"/>
              <a:t> it may mean </a:t>
            </a:r>
            <a:r>
              <a:rPr lang="en-US" sz="2000" i="1" dirty="0"/>
              <a:t>the taking away </a:t>
            </a:r>
            <a:r>
              <a:rPr lang="en-US" sz="2000" dirty="0"/>
              <a:t>of the 					 awards! This judgment is referenced in multiple New Testament passages – more than you might think!  		 </a:t>
            </a:r>
            <a:r>
              <a:rPr lang="en-US" sz="2000" b="1" dirty="0"/>
              <a:t>[*2 Tim. 4:7,8] – </a:t>
            </a:r>
            <a:r>
              <a:rPr lang="en-US" sz="2000" dirty="0"/>
              <a:t>Here, Paul puts this judgment in a positive light.  He is personally looking forward to it, and rightly so. Throughout his life, since coming to Christ, he had an impossibly productive output of rich, devoted service to Christ!  His motives were never about self-promotion, but it was always about elevating Christ to His proper place - in his own life and in other people’s lives!  So He was </a:t>
            </a:r>
            <a:r>
              <a:rPr lang="en-US" sz="2000" b="1" i="1" dirty="0"/>
              <a:t>looking forward </a:t>
            </a:r>
            <a:r>
              <a:rPr lang="en-US" sz="2000" dirty="0"/>
              <a:t>to the judgment of the saints and the awarding of honors/crowns (and the most basic, but most important of all that he mentions here – the “</a:t>
            </a:r>
            <a:r>
              <a:rPr lang="en-US" sz="2000" b="1" i="1" dirty="0"/>
              <a:t>crown of life</a:t>
            </a:r>
            <a:r>
              <a:rPr lang="en-US" sz="2000" dirty="0"/>
              <a:t>”). Here at this judgment, there is recognition and honor for all those who served Christ first – who put Him before themselves, who devoted themselves to the health and the benefit of the body of Christ – who applied themselves, time, talents, gifts, resources, – to encouraging and helping people follow Jesus more successfully, and to spreading His gospel to the world that needs Him!  With that in mind, there will also be those who have done exactly the same things as those who are rewarded, but who </a:t>
            </a:r>
            <a:r>
              <a:rPr lang="en-US" sz="2000" b="1" i="1" dirty="0"/>
              <a:t>lose</a:t>
            </a:r>
            <a:r>
              <a:rPr lang="en-US" sz="2000" dirty="0"/>
              <a:t> the reward because their motives were compromised with ambition, or worldly recognition, or were just all wrapped up in garnering respect, reputation, position, or even financial reward </a:t>
            </a:r>
            <a:r>
              <a:rPr lang="en-US" sz="2000" b="1" dirty="0"/>
              <a:t>[*1 Cor. 13:1-3]</a:t>
            </a:r>
            <a:r>
              <a:rPr lang="en-US" sz="2000" dirty="0"/>
              <a:t>. These will suffer loss – the wiping out of any commendation by Christ for their labors!  There will be those, for instance, that give their money and resources to the work of God in the church.  One will be rewarded because they gave worshipfully, sacrificially, joyfully - and the other will receive no reward even though they may have giving </a:t>
            </a:r>
            <a:r>
              <a:rPr lang="en-US" sz="2000" b="1" i="1" dirty="0"/>
              <a:t>millions</a:t>
            </a:r>
            <a:r>
              <a:rPr lang="en-US" sz="2000" dirty="0"/>
              <a:t>, because they gave without worship, or without an overriding sense of gratitude, or they gave out of obligation, or, perhaps, they were trying to buy a place in heaven!  </a:t>
            </a:r>
          </a:p>
        </p:txBody>
      </p:sp>
      <p:pic>
        <p:nvPicPr>
          <p:cNvPr id="11" name="Picture 10">
            <a:extLst>
              <a:ext uri="{FF2B5EF4-FFF2-40B4-BE49-F238E27FC236}">
                <a16:creationId xmlns:a16="http://schemas.microsoft.com/office/drawing/2014/main" id="{EEBDED82-BB58-BC42-A2A4-5B23F7A17439}"/>
              </a:ext>
            </a:extLst>
          </p:cNvPr>
          <p:cNvPicPr>
            <a:picLocks noChangeAspect="1"/>
          </p:cNvPicPr>
          <p:nvPr/>
        </p:nvPicPr>
        <p:blipFill>
          <a:blip r:embed="rId3"/>
          <a:stretch>
            <a:fillRect/>
          </a:stretch>
        </p:blipFill>
        <p:spPr>
          <a:xfrm>
            <a:off x="7665720" y="352014"/>
            <a:ext cx="4438650" cy="2619786"/>
          </a:xfrm>
          <a:prstGeom prst="rect">
            <a:avLst/>
          </a:prstGeom>
        </p:spPr>
      </p:pic>
      <p:sp>
        <p:nvSpPr>
          <p:cNvPr id="4" name="Slide Number Placeholder 3">
            <a:extLst>
              <a:ext uri="{FF2B5EF4-FFF2-40B4-BE49-F238E27FC236}">
                <a16:creationId xmlns:a16="http://schemas.microsoft.com/office/drawing/2014/main" id="{075EF5E8-BA5D-7041-B209-8CFCEDF5CC4B}"/>
              </a:ext>
            </a:extLst>
          </p:cNvPr>
          <p:cNvSpPr>
            <a:spLocks noGrp="1"/>
          </p:cNvSpPr>
          <p:nvPr>
            <p:ph type="sldNum" sz="quarter" idx="12"/>
          </p:nvPr>
        </p:nvSpPr>
        <p:spPr>
          <a:xfrm>
            <a:off x="11772900" y="6505986"/>
            <a:ext cx="331470" cy="352014"/>
          </a:xfrm>
        </p:spPr>
        <p:txBody>
          <a:bodyPr/>
          <a:lstStyle/>
          <a:p>
            <a:fld id="{C65B0B33-0B1E-BC4C-A15A-D60F00951596}" type="slidenum">
              <a:rPr lang="en-US" smtClean="0"/>
              <a:t>3</a:t>
            </a:fld>
            <a:endParaRPr lang="en-US"/>
          </a:p>
        </p:txBody>
      </p:sp>
    </p:spTree>
    <p:extLst>
      <p:ext uri="{BB962C8B-B14F-4D97-AF65-F5344CB8AC3E}">
        <p14:creationId xmlns:p14="http://schemas.microsoft.com/office/powerpoint/2010/main" val="63633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4A03-37B5-5347-98B3-291C0267DCAB}"/>
              </a:ext>
            </a:extLst>
          </p:cNvPr>
          <p:cNvSpPr>
            <a:spLocks noGrp="1"/>
          </p:cNvSpPr>
          <p:nvPr>
            <p:ph type="title"/>
          </p:nvPr>
        </p:nvSpPr>
        <p:spPr>
          <a:xfrm>
            <a:off x="838200" y="-154111"/>
            <a:ext cx="10515600" cy="7191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49C9C577-1991-6640-8857-CD1682B24B3D}"/>
              </a:ext>
            </a:extLst>
          </p:cNvPr>
          <p:cNvSpPr>
            <a:spLocks noGrp="1"/>
          </p:cNvSpPr>
          <p:nvPr>
            <p:ph idx="1"/>
          </p:nvPr>
        </p:nvSpPr>
        <p:spPr>
          <a:xfrm>
            <a:off x="0" y="0"/>
            <a:ext cx="12192000" cy="6858000"/>
          </a:xfrm>
        </p:spPr>
        <p:txBody>
          <a:bodyPr>
            <a:normAutofit/>
          </a:bodyPr>
          <a:lstStyle/>
          <a:p>
            <a:pPr marL="0" indent="0">
              <a:buNone/>
            </a:pPr>
            <a:r>
              <a:rPr lang="en-US" sz="2000" dirty="0"/>
              <a:t>At this judgment, we will probably look at ourselves quite differently than we do now.  </a:t>
            </a:r>
            <a:r>
              <a:rPr lang="en-US" sz="2000" b="1" i="1" dirty="0"/>
              <a:t>Now,</a:t>
            </a:r>
            <a:r>
              <a:rPr lang="en-US" sz="2000" dirty="0"/>
              <a:t> we exonerate our own behavior, we self-justify, and we rationalize, and we defend ourselves, and we 					 deny, deny, deny, and we excuse ourselves, and we parse words to our 					 advantage, and we downplay, and we gaslight!  But then, before the Judge, we 					 will finally see and know ourselves for who we have actually been in all our 					 sinfulness and ugliness.  </a:t>
            </a:r>
            <a:r>
              <a:rPr lang="en-US" sz="2000" b="1" dirty="0"/>
              <a:t>1 Cor. 13:12 </a:t>
            </a:r>
            <a:r>
              <a:rPr lang="en-US" sz="2000" dirty="0"/>
              <a:t>says “</a:t>
            </a:r>
            <a:r>
              <a:rPr lang="en-US" sz="2000" b="1" i="1" dirty="0"/>
              <a:t>Now we see but a poor reflection, 					 as in a mirror</a:t>
            </a:r>
            <a:r>
              <a:rPr lang="en-US" sz="2000" dirty="0"/>
              <a:t> (mirrors were of poor quality in those days), </a:t>
            </a:r>
            <a:r>
              <a:rPr lang="en-US" sz="2000" b="1" i="1" dirty="0"/>
              <a:t>then we shall see 					 face to face. Now I know in part; then I shall know fully, even as I am fully 					 known</a:t>
            </a:r>
            <a:r>
              <a:rPr lang="en-US" sz="2000" dirty="0"/>
              <a:t>”.  There is no hiding from the truth before the judgment seat of Christ!  </a:t>
            </a:r>
          </a:p>
          <a:p>
            <a:pPr marL="0" indent="0">
              <a:buNone/>
            </a:pPr>
            <a:r>
              <a:rPr lang="en-US" sz="2000" dirty="0"/>
              <a:t>So the admonition of the apostles are to give ourselves ever more fully to the 					 work of the Lord 												 </a:t>
            </a:r>
            <a:r>
              <a:rPr lang="en-US" sz="2000" b="1" dirty="0"/>
              <a:t>[*2 Cor. 15:58].  </a:t>
            </a:r>
            <a:r>
              <a:rPr lang="en-US" sz="2000" dirty="0"/>
              <a:t>The admonition here is to not hold back, to go all in on Jesus, and not give up!  A Christianity of convenience only, is for losers - in the sense that the double-minded, partially committed Christians will lose out on that Day!  I don’t want that to happen to ANY of us here today!  It </a:t>
            </a:r>
            <a:r>
              <a:rPr lang="en-US" sz="2000" b="1" i="1" dirty="0"/>
              <a:t>will</a:t>
            </a:r>
            <a:r>
              <a:rPr lang="en-US" sz="2000" dirty="0"/>
              <a:t>,.. but not before I do what I can to stop that from happening!  The understanding we need to share, is that it will be worth it, and we will truly not know the true importance and full impact of that until we look into the face of Christ, the Judge, and are “fully known”!</a:t>
            </a:r>
          </a:p>
          <a:p>
            <a:pPr marL="0" indent="0">
              <a:buNone/>
            </a:pPr>
            <a:r>
              <a:rPr lang="en-US" sz="2000" b="1" dirty="0"/>
              <a:t>[*2 Tim. 4:7,8]</a:t>
            </a:r>
            <a:r>
              <a:rPr lang="en-US" sz="2000" b="1" i="1" dirty="0"/>
              <a:t> “I have fought,.. finished,.. kept…  Now there is in store for me a crown of righteousness which the Lord, the Righteous Judge, shall award to me on that day </a:t>
            </a:r>
            <a:r>
              <a:rPr lang="en-US" sz="2000" dirty="0"/>
              <a:t>(What day?  That’s easy - the Judgments Seat of Christ day), </a:t>
            </a:r>
            <a:r>
              <a:rPr lang="en-US" sz="2000" b="1" i="1" dirty="0"/>
              <a:t>and not only me, but all those who have longed for His appearing”. </a:t>
            </a:r>
          </a:p>
          <a:p>
            <a:pPr marL="0" indent="0" algn="just">
              <a:buNone/>
            </a:pPr>
            <a:r>
              <a:rPr lang="en-US" sz="2000" b="1" dirty="0"/>
              <a:t>[*2 Pet. 1:10]  </a:t>
            </a:r>
            <a:r>
              <a:rPr lang="en-US" sz="2000" b="1" i="1" dirty="0"/>
              <a:t>“Make your calling and election sure” – </a:t>
            </a:r>
            <a:r>
              <a:rPr lang="en-US" sz="2000" dirty="0"/>
              <a:t>Serve Jesus whole-heartedly!</a:t>
            </a:r>
          </a:p>
        </p:txBody>
      </p:sp>
      <p:sp>
        <p:nvSpPr>
          <p:cNvPr id="4" name="Slide Number Placeholder 3">
            <a:extLst>
              <a:ext uri="{FF2B5EF4-FFF2-40B4-BE49-F238E27FC236}">
                <a16:creationId xmlns:a16="http://schemas.microsoft.com/office/drawing/2014/main" id="{47A6D218-479C-7047-8E62-362320494281}"/>
              </a:ext>
            </a:extLst>
          </p:cNvPr>
          <p:cNvSpPr>
            <a:spLocks noGrp="1"/>
          </p:cNvSpPr>
          <p:nvPr>
            <p:ph type="sldNum" sz="quarter" idx="12"/>
          </p:nvPr>
        </p:nvSpPr>
        <p:spPr/>
        <p:txBody>
          <a:bodyPr/>
          <a:lstStyle/>
          <a:p>
            <a:fld id="{C65B0B33-0B1E-BC4C-A15A-D60F00951596}" type="slidenum">
              <a:rPr lang="en-US" smtClean="0"/>
              <a:t>4</a:t>
            </a:fld>
            <a:endParaRPr lang="en-US"/>
          </a:p>
        </p:txBody>
      </p:sp>
      <p:pic>
        <p:nvPicPr>
          <p:cNvPr id="10" name="Picture 9">
            <a:extLst>
              <a:ext uri="{FF2B5EF4-FFF2-40B4-BE49-F238E27FC236}">
                <a16:creationId xmlns:a16="http://schemas.microsoft.com/office/drawing/2014/main" id="{3FE7AF11-2E0C-BE43-AC2A-66733ADCBB6E}"/>
              </a:ext>
            </a:extLst>
          </p:cNvPr>
          <p:cNvPicPr>
            <a:picLocks noChangeAspect="1"/>
          </p:cNvPicPr>
          <p:nvPr/>
        </p:nvPicPr>
        <p:blipFill>
          <a:blip r:embed="rId2"/>
          <a:stretch>
            <a:fillRect/>
          </a:stretch>
        </p:blipFill>
        <p:spPr>
          <a:xfrm>
            <a:off x="8336313" y="411797"/>
            <a:ext cx="3738212" cy="2585720"/>
          </a:xfrm>
          <a:prstGeom prst="rect">
            <a:avLst/>
          </a:prstGeom>
        </p:spPr>
      </p:pic>
    </p:spTree>
    <p:extLst>
      <p:ext uri="{BB962C8B-B14F-4D97-AF65-F5344CB8AC3E}">
        <p14:creationId xmlns:p14="http://schemas.microsoft.com/office/powerpoint/2010/main" val="199168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4477</TotalTime>
  <Words>154</Words>
  <Application>Microsoft Macintosh PowerPoint</Application>
  <PresentationFormat>Widescreen</PresentationFormat>
  <Paragraphs>24</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57</cp:revision>
  <dcterms:created xsi:type="dcterms:W3CDTF">2024-07-07T02:20:38Z</dcterms:created>
  <dcterms:modified xsi:type="dcterms:W3CDTF">2024-07-14T13:56:47Z</dcterms:modified>
</cp:coreProperties>
</file>