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0" r:id="rId2"/>
    <p:sldId id="291" r:id="rId3"/>
    <p:sldId id="292" r:id="rId4"/>
    <p:sldId id="29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970"/>
  </p:normalViewPr>
  <p:slideViewPr>
    <p:cSldViewPr snapToGrid="0" snapToObjects="1">
      <p:cViewPr varScale="1">
        <p:scale>
          <a:sx n="116" d="100"/>
          <a:sy n="116" d="100"/>
        </p:scale>
        <p:origin x="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EC746-08A5-7F43-95B4-4F14ED18E337}" type="slidenum">
              <a:rPr lang="en-US" smtClean="0"/>
              <a:t>2</a:t>
            </a:fld>
            <a:endParaRPr lang="en-US"/>
          </a:p>
        </p:txBody>
      </p:sp>
    </p:spTree>
    <p:extLst>
      <p:ext uri="{BB962C8B-B14F-4D97-AF65-F5344CB8AC3E}">
        <p14:creationId xmlns:p14="http://schemas.microsoft.com/office/powerpoint/2010/main" val="41617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A3CF-4679-EA47-A307-4D6363538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1AF6A-381B-D04C-8864-2726076FF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D79896-0BAD-0740-AE81-3C4342E44A35}"/>
              </a:ext>
            </a:extLst>
          </p:cNvPr>
          <p:cNvSpPr>
            <a:spLocks noGrp="1"/>
          </p:cNvSpPr>
          <p:nvPr>
            <p:ph type="dt" sz="half" idx="10"/>
          </p:nvPr>
        </p:nvSpPr>
        <p:spPr/>
        <p:txBody>
          <a:bodyPr/>
          <a:lstStyle/>
          <a:p>
            <a:fld id="{030A63BD-3A88-1944-9DB3-E971A371FF14}" type="datetime1">
              <a:rPr lang="en-US" smtClean="0"/>
              <a:t>8/3/24</a:t>
            </a:fld>
            <a:endParaRPr lang="en-US" dirty="0"/>
          </a:p>
        </p:txBody>
      </p:sp>
      <p:sp>
        <p:nvSpPr>
          <p:cNvPr id="5" name="Footer Placeholder 4">
            <a:extLst>
              <a:ext uri="{FF2B5EF4-FFF2-40B4-BE49-F238E27FC236}">
                <a16:creationId xmlns:a16="http://schemas.microsoft.com/office/drawing/2014/main" id="{D7870064-1844-854D-86D4-3557068565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4F4914-6628-654D-9B60-C1D79FFB012D}"/>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375198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469E-014D-5E40-9768-92F4E4569A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3CB5F7-E27F-824E-A901-EDEC2D0B32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A3A7F-A691-8F44-9EDC-461E2A0AD2DA}"/>
              </a:ext>
            </a:extLst>
          </p:cNvPr>
          <p:cNvSpPr>
            <a:spLocks noGrp="1"/>
          </p:cNvSpPr>
          <p:nvPr>
            <p:ph type="dt" sz="half" idx="10"/>
          </p:nvPr>
        </p:nvSpPr>
        <p:spPr/>
        <p:txBody>
          <a:bodyPr/>
          <a:lstStyle/>
          <a:p>
            <a:fld id="{E9F22400-7B72-1E4D-B221-939EB4DC0980}" type="datetime1">
              <a:rPr lang="en-US" smtClean="0"/>
              <a:t>8/3/24</a:t>
            </a:fld>
            <a:endParaRPr lang="en-US" dirty="0"/>
          </a:p>
        </p:txBody>
      </p:sp>
      <p:sp>
        <p:nvSpPr>
          <p:cNvPr id="5" name="Footer Placeholder 4">
            <a:extLst>
              <a:ext uri="{FF2B5EF4-FFF2-40B4-BE49-F238E27FC236}">
                <a16:creationId xmlns:a16="http://schemas.microsoft.com/office/drawing/2014/main" id="{0EF8C41A-C76B-4C49-A5E9-86CBC16AF4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6217F0-D65F-9B4F-AFB1-181462C3BE0F}"/>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8210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9563E-893F-BD4A-B972-9313694C7C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35144A-DA09-6D4A-86EC-5086B6C836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2343D-EE5A-4B4F-8966-B77B0F559492}"/>
              </a:ext>
            </a:extLst>
          </p:cNvPr>
          <p:cNvSpPr>
            <a:spLocks noGrp="1"/>
          </p:cNvSpPr>
          <p:nvPr>
            <p:ph type="dt" sz="half" idx="10"/>
          </p:nvPr>
        </p:nvSpPr>
        <p:spPr/>
        <p:txBody>
          <a:bodyPr/>
          <a:lstStyle/>
          <a:p>
            <a:fld id="{19B66E39-7206-DD48-99B3-F15023391ADA}" type="datetime1">
              <a:rPr lang="en-US" smtClean="0"/>
              <a:t>8/3/24</a:t>
            </a:fld>
            <a:endParaRPr lang="en-US" dirty="0"/>
          </a:p>
        </p:txBody>
      </p:sp>
      <p:sp>
        <p:nvSpPr>
          <p:cNvPr id="5" name="Footer Placeholder 4">
            <a:extLst>
              <a:ext uri="{FF2B5EF4-FFF2-40B4-BE49-F238E27FC236}">
                <a16:creationId xmlns:a16="http://schemas.microsoft.com/office/drawing/2014/main" id="{BDF06676-F0C0-9348-A3EC-E5190A39B6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87A9D-3589-5745-BC24-CA2C4B74FB0A}"/>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23296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05B5-5719-104D-B54D-0A187C6CE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AA162-7B8B-1B49-9DE4-170A31C2DF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832DF-149C-4E44-8388-3F0153B697BF}"/>
              </a:ext>
            </a:extLst>
          </p:cNvPr>
          <p:cNvSpPr>
            <a:spLocks noGrp="1"/>
          </p:cNvSpPr>
          <p:nvPr>
            <p:ph type="dt" sz="half" idx="10"/>
          </p:nvPr>
        </p:nvSpPr>
        <p:spPr/>
        <p:txBody>
          <a:bodyPr/>
          <a:lstStyle/>
          <a:p>
            <a:fld id="{9C45BF39-1527-0643-9BAD-3CEF41A282B2}" type="datetime1">
              <a:rPr lang="en-US" smtClean="0"/>
              <a:t>8/3/24</a:t>
            </a:fld>
            <a:endParaRPr lang="en-US" dirty="0"/>
          </a:p>
        </p:txBody>
      </p:sp>
      <p:sp>
        <p:nvSpPr>
          <p:cNvPr id="5" name="Footer Placeholder 4">
            <a:extLst>
              <a:ext uri="{FF2B5EF4-FFF2-40B4-BE49-F238E27FC236}">
                <a16:creationId xmlns:a16="http://schemas.microsoft.com/office/drawing/2014/main" id="{A76DEBD3-C864-0B4C-B34C-A25EC94A2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C0AA66-E04D-154B-8CD3-5809CF8E2637}"/>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121007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F848-898D-FB47-AF39-76A46B0F6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E98C16-75C9-B440-8271-C49D386A1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0B292B-B56E-7344-8A82-338196F286F9}"/>
              </a:ext>
            </a:extLst>
          </p:cNvPr>
          <p:cNvSpPr>
            <a:spLocks noGrp="1"/>
          </p:cNvSpPr>
          <p:nvPr>
            <p:ph type="dt" sz="half" idx="10"/>
          </p:nvPr>
        </p:nvSpPr>
        <p:spPr/>
        <p:txBody>
          <a:bodyPr/>
          <a:lstStyle/>
          <a:p>
            <a:fld id="{3B828D8C-9509-D048-B5E1-86675B2F47FF}" type="datetime1">
              <a:rPr lang="en-US" smtClean="0"/>
              <a:t>8/3/24</a:t>
            </a:fld>
            <a:endParaRPr lang="en-US" dirty="0"/>
          </a:p>
        </p:txBody>
      </p:sp>
      <p:sp>
        <p:nvSpPr>
          <p:cNvPr id="5" name="Footer Placeholder 4">
            <a:extLst>
              <a:ext uri="{FF2B5EF4-FFF2-40B4-BE49-F238E27FC236}">
                <a16:creationId xmlns:a16="http://schemas.microsoft.com/office/drawing/2014/main" id="{74F3D13E-3F2A-8747-92A8-B98D1440C8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F84086-9475-B34F-AF16-BD48FC76E40F}"/>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1561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2234-FC46-E64F-9265-E6C71D9CF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61AFE-71AD-F748-808B-45E451576F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8F4E1-EFB3-3E40-BE19-9DDC16FC2A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E19411-CB77-1247-81C9-C11D1DE177E9}"/>
              </a:ext>
            </a:extLst>
          </p:cNvPr>
          <p:cNvSpPr>
            <a:spLocks noGrp="1"/>
          </p:cNvSpPr>
          <p:nvPr>
            <p:ph type="dt" sz="half" idx="10"/>
          </p:nvPr>
        </p:nvSpPr>
        <p:spPr/>
        <p:txBody>
          <a:bodyPr/>
          <a:lstStyle/>
          <a:p>
            <a:fld id="{70E861AD-83E0-BE45-B16E-798A19A9157A}" type="datetime1">
              <a:rPr lang="en-US" smtClean="0"/>
              <a:t>8/3/24</a:t>
            </a:fld>
            <a:endParaRPr lang="en-US" dirty="0"/>
          </a:p>
        </p:txBody>
      </p:sp>
      <p:sp>
        <p:nvSpPr>
          <p:cNvPr id="6" name="Footer Placeholder 5">
            <a:extLst>
              <a:ext uri="{FF2B5EF4-FFF2-40B4-BE49-F238E27FC236}">
                <a16:creationId xmlns:a16="http://schemas.microsoft.com/office/drawing/2014/main" id="{C9CD213A-AE3E-3947-BAC1-61D4A4FB3D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8AADD7-7B33-9345-B329-5B74E7B74D46}"/>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196574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F9BD-013B-344A-8267-8C3BA44038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1A4A22-455E-9F4E-9A92-00BE8D328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52B1D-DAD3-7A4A-B613-A0BA9120D5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2D778-ACE2-9B41-A377-4EBC4E12B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7F7BC2-D272-F649-BD1D-481D72181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B33BB-6982-F44B-AFBF-B7C5628F8D12}"/>
              </a:ext>
            </a:extLst>
          </p:cNvPr>
          <p:cNvSpPr>
            <a:spLocks noGrp="1"/>
          </p:cNvSpPr>
          <p:nvPr>
            <p:ph type="dt" sz="half" idx="10"/>
          </p:nvPr>
        </p:nvSpPr>
        <p:spPr/>
        <p:txBody>
          <a:bodyPr/>
          <a:lstStyle/>
          <a:p>
            <a:fld id="{5B8F71A7-A064-F64F-A2B6-034E858BC48E}" type="datetime1">
              <a:rPr lang="en-US" smtClean="0"/>
              <a:t>8/3/24</a:t>
            </a:fld>
            <a:endParaRPr lang="en-US" dirty="0"/>
          </a:p>
        </p:txBody>
      </p:sp>
      <p:sp>
        <p:nvSpPr>
          <p:cNvPr id="8" name="Footer Placeholder 7">
            <a:extLst>
              <a:ext uri="{FF2B5EF4-FFF2-40B4-BE49-F238E27FC236}">
                <a16:creationId xmlns:a16="http://schemas.microsoft.com/office/drawing/2014/main" id="{C90E0760-87B9-6844-A25F-A7F1F10D76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700C4D-AF9E-A34D-8338-5DAF7052380B}"/>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183459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C17C-F046-4C47-8668-7E41093126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A36A2-E273-C246-85FC-DFC4AE6BD2F4}"/>
              </a:ext>
            </a:extLst>
          </p:cNvPr>
          <p:cNvSpPr>
            <a:spLocks noGrp="1"/>
          </p:cNvSpPr>
          <p:nvPr>
            <p:ph type="dt" sz="half" idx="10"/>
          </p:nvPr>
        </p:nvSpPr>
        <p:spPr/>
        <p:txBody>
          <a:bodyPr/>
          <a:lstStyle/>
          <a:p>
            <a:fld id="{8F002902-1647-E64C-BB86-82540380C73C}" type="datetime1">
              <a:rPr lang="en-US" smtClean="0"/>
              <a:t>8/3/24</a:t>
            </a:fld>
            <a:endParaRPr lang="en-US" dirty="0"/>
          </a:p>
        </p:txBody>
      </p:sp>
      <p:sp>
        <p:nvSpPr>
          <p:cNvPr id="4" name="Footer Placeholder 3">
            <a:extLst>
              <a:ext uri="{FF2B5EF4-FFF2-40B4-BE49-F238E27FC236}">
                <a16:creationId xmlns:a16="http://schemas.microsoft.com/office/drawing/2014/main" id="{AC416B99-55B2-5D4D-898E-0495B0D04D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C272BB-7A1F-D04A-B91C-1E5263EC2D77}"/>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14081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C02BE-627D-DF46-8ED2-3AFC3655B92F}"/>
              </a:ext>
            </a:extLst>
          </p:cNvPr>
          <p:cNvSpPr>
            <a:spLocks noGrp="1"/>
          </p:cNvSpPr>
          <p:nvPr>
            <p:ph type="dt" sz="half" idx="10"/>
          </p:nvPr>
        </p:nvSpPr>
        <p:spPr/>
        <p:txBody>
          <a:bodyPr/>
          <a:lstStyle/>
          <a:p>
            <a:fld id="{5DE7B1DE-39CC-F54C-B08B-C03A00D282A9}" type="datetime1">
              <a:rPr lang="en-US" smtClean="0"/>
              <a:t>8/3/24</a:t>
            </a:fld>
            <a:endParaRPr lang="en-US" dirty="0"/>
          </a:p>
        </p:txBody>
      </p:sp>
      <p:sp>
        <p:nvSpPr>
          <p:cNvPr id="3" name="Footer Placeholder 2">
            <a:extLst>
              <a:ext uri="{FF2B5EF4-FFF2-40B4-BE49-F238E27FC236}">
                <a16:creationId xmlns:a16="http://schemas.microsoft.com/office/drawing/2014/main" id="{E6994435-1A33-E04B-8772-EBA9696FDB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ED1E6F-CAF3-1348-93E7-99CC6E794FE6}"/>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427517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BB61-1914-0D44-978D-64C595CA8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EB091C-5315-5E46-82A4-B68A7DE85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5777C-1138-2944-860F-97666AA5A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32F4B1-8733-224E-AC5E-60C016BD3F6D}"/>
              </a:ext>
            </a:extLst>
          </p:cNvPr>
          <p:cNvSpPr>
            <a:spLocks noGrp="1"/>
          </p:cNvSpPr>
          <p:nvPr>
            <p:ph type="dt" sz="half" idx="10"/>
          </p:nvPr>
        </p:nvSpPr>
        <p:spPr/>
        <p:txBody>
          <a:bodyPr/>
          <a:lstStyle/>
          <a:p>
            <a:fld id="{78242AA2-CD4E-CE43-A736-0025EB9D4F58}" type="datetime1">
              <a:rPr lang="en-US" smtClean="0"/>
              <a:t>8/3/24</a:t>
            </a:fld>
            <a:endParaRPr lang="en-US" dirty="0"/>
          </a:p>
        </p:txBody>
      </p:sp>
      <p:sp>
        <p:nvSpPr>
          <p:cNvPr id="6" name="Footer Placeholder 5">
            <a:extLst>
              <a:ext uri="{FF2B5EF4-FFF2-40B4-BE49-F238E27FC236}">
                <a16:creationId xmlns:a16="http://schemas.microsoft.com/office/drawing/2014/main" id="{66E8151A-A1A8-4345-A392-C7BDCA7D93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D32C74-1D1F-9743-9881-9980557BD866}"/>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284438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25C2-0F45-3B44-8851-03E68B2F2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4D538-4EB3-0842-9DEF-7AA0B1908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3723808-9516-8242-BB84-AE903CF7B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9E26D-25DE-2549-978D-DA505FB5EA33}"/>
              </a:ext>
            </a:extLst>
          </p:cNvPr>
          <p:cNvSpPr>
            <a:spLocks noGrp="1"/>
          </p:cNvSpPr>
          <p:nvPr>
            <p:ph type="dt" sz="half" idx="10"/>
          </p:nvPr>
        </p:nvSpPr>
        <p:spPr/>
        <p:txBody>
          <a:bodyPr/>
          <a:lstStyle/>
          <a:p>
            <a:fld id="{90A43444-0FB4-074C-9345-B01208EC2464}" type="datetime1">
              <a:rPr lang="en-US" smtClean="0"/>
              <a:t>8/3/24</a:t>
            </a:fld>
            <a:endParaRPr lang="en-US" dirty="0"/>
          </a:p>
        </p:txBody>
      </p:sp>
      <p:sp>
        <p:nvSpPr>
          <p:cNvPr id="6" name="Footer Placeholder 5">
            <a:extLst>
              <a:ext uri="{FF2B5EF4-FFF2-40B4-BE49-F238E27FC236}">
                <a16:creationId xmlns:a16="http://schemas.microsoft.com/office/drawing/2014/main" id="{E33AB3C2-490F-1844-A4A7-F4623D5BA8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7C872-C903-0E49-80E3-E5AEAD776099}"/>
              </a:ext>
            </a:extLst>
          </p:cNvPr>
          <p:cNvSpPr>
            <a:spLocks noGrp="1"/>
          </p:cNvSpPr>
          <p:nvPr>
            <p:ph type="sldNum" sz="quarter" idx="12"/>
          </p:nvPr>
        </p:nvSpPr>
        <p:spPr/>
        <p:txBody>
          <a:bodyPr/>
          <a:lstStyle/>
          <a:p>
            <a:fld id="{BB74FD44-D178-8240-ABF2-28D9F1199ED4}" type="slidenum">
              <a:rPr lang="en-US" smtClean="0"/>
              <a:t>‹#›</a:t>
            </a:fld>
            <a:endParaRPr lang="en-US" dirty="0"/>
          </a:p>
        </p:txBody>
      </p:sp>
    </p:spTree>
    <p:extLst>
      <p:ext uri="{BB962C8B-B14F-4D97-AF65-F5344CB8AC3E}">
        <p14:creationId xmlns:p14="http://schemas.microsoft.com/office/powerpoint/2010/main" val="81525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77CE5-C322-A444-BC6C-8711221F9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91C24-256B-0D48-9ECF-BF1F0ED01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750BF-FC93-C040-BEF5-C437B635D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55617-6FFA-DB45-8534-F27FC6D1EBA5}" type="datetime1">
              <a:rPr lang="en-US" smtClean="0"/>
              <a:t>8/3/24</a:t>
            </a:fld>
            <a:endParaRPr lang="en-US" dirty="0"/>
          </a:p>
        </p:txBody>
      </p:sp>
      <p:sp>
        <p:nvSpPr>
          <p:cNvPr id="5" name="Footer Placeholder 4">
            <a:extLst>
              <a:ext uri="{FF2B5EF4-FFF2-40B4-BE49-F238E27FC236}">
                <a16:creationId xmlns:a16="http://schemas.microsoft.com/office/drawing/2014/main" id="{7A763D05-78E7-E142-A2F3-10DD103EA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7383F7-A8A2-8348-BD24-E244AECEA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4FD44-D178-8240-ABF2-28D9F1199ED4}" type="slidenum">
              <a:rPr lang="en-US" smtClean="0"/>
              <a:t>‹#›</a:t>
            </a:fld>
            <a:endParaRPr lang="en-US" dirty="0"/>
          </a:p>
        </p:txBody>
      </p:sp>
    </p:spTree>
    <p:extLst>
      <p:ext uri="{BB962C8B-B14F-4D97-AF65-F5344CB8AC3E}">
        <p14:creationId xmlns:p14="http://schemas.microsoft.com/office/powerpoint/2010/main" val="2767717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Eschatology - The Doctrine of the End</a:t>
            </a:r>
          </a:p>
          <a:p>
            <a:pPr marL="0" indent="0" algn="just">
              <a:buNone/>
            </a:pPr>
            <a:r>
              <a:rPr lang="en-US" sz="3200" b="1" dirty="0"/>
              <a:t>	         	     Precursor of the Wrath to Come – Antichrist	</a:t>
            </a:r>
            <a:r>
              <a:rPr lang="en-US" b="1" dirty="0"/>
              <a:t>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7442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2282-E4F0-8241-9A8B-AA2C09182CCC}"/>
              </a:ext>
            </a:extLst>
          </p:cNvPr>
          <p:cNvSpPr>
            <a:spLocks noGrp="1"/>
          </p:cNvSpPr>
          <p:nvPr>
            <p:ph type="title"/>
          </p:nvPr>
        </p:nvSpPr>
        <p:spPr>
          <a:xfrm>
            <a:off x="838200" y="-133563"/>
            <a:ext cx="10515600" cy="51370"/>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F2951AE-9E45-4242-AE58-C6BB496C5919}"/>
              </a:ext>
            </a:extLst>
          </p:cNvPr>
          <p:cNvSpPr>
            <a:spLocks noGrp="1"/>
          </p:cNvSpPr>
          <p:nvPr>
            <p:ph idx="1"/>
          </p:nvPr>
        </p:nvSpPr>
        <p:spPr>
          <a:xfrm>
            <a:off x="0" y="0"/>
            <a:ext cx="12192000" cy="7031600"/>
          </a:xfrm>
        </p:spPr>
        <p:txBody>
          <a:bodyPr>
            <a:normAutofit lnSpcReduction="10000"/>
          </a:bodyPr>
          <a:lstStyle/>
          <a:p>
            <a:pPr marL="0" indent="0">
              <a:buNone/>
            </a:pPr>
            <a:r>
              <a:rPr lang="en-US" sz="1750" dirty="0"/>
              <a:t>Salvation history, as recorded in the Bible, is a history that records the unfaithfulness of humanity to its Creator and to itself, and, conversely, the faithfulness of the Creator/God to humanity!  Given humanity’s 					 	 inexorable drift to evil behavior, the Creator/God who is holy and who hates evil, has 					 been withholding His anger/wrath from this world.  There was a time when human 					 behavior had become so gross, and evil so steeped/saturated into the fabric of human 					 society that there was no way to come back from it!  The earth had become 						 completely incorrigible – lost to any kind of fellowship with God!  It was for fellowship 				 	 that we were fashioned out of the dust of the earth, and humanity had completely 					 and irrevocably lost the purpose for which we were made!  This was unacceptable to 					 the Creator!  So God’s controlled and purposeful wrath touched this earth with 					 catastrophic flooding - which then drowned and virtually </a:t>
            </a:r>
            <a:r>
              <a:rPr lang="en-US" sz="1750" b="1" i="1" dirty="0"/>
              <a:t>wiped out </a:t>
            </a:r>
            <a:r>
              <a:rPr lang="en-US" sz="1750" dirty="0"/>
              <a:t>all air-breathing 					 life upon this planet!  He preserve one family that did not deserve such a death. That 					 was just a touch of God’s wrath!  God’s breath gives life, good, wholesome, delicious 			 		 life – but </a:t>
            </a:r>
            <a:r>
              <a:rPr lang="en-US" sz="1750" b="1" i="1" dirty="0"/>
              <a:t>if</a:t>
            </a:r>
            <a:r>
              <a:rPr lang="en-US" sz="1750" dirty="0"/>
              <a:t> we totally misuse it, His Holy judgement and wrath can take that breath away!  What can be known through  history is that we have consistently misused the wonderful breath of life that God gave us - to distort and pervert His image in us - just to drift deeper and deeper into self-interest – which tends to manifest itself in cruelty, and perversion, hatred, theft, and murder!  This is the natural </a:t>
            </a:r>
            <a:r>
              <a:rPr lang="en-US" sz="1750" b="1" i="1" dirty="0"/>
              <a:t>de</a:t>
            </a:r>
            <a:r>
              <a:rPr lang="en-US" sz="1750" dirty="0"/>
              <a:t>-</a:t>
            </a:r>
            <a:r>
              <a:rPr lang="en-US" sz="1750" dirty="0" err="1"/>
              <a:t>gression</a:t>
            </a:r>
            <a:r>
              <a:rPr lang="en-US" sz="1750" dirty="0"/>
              <a:t>/retrogression of human society.  *For example, now that the </a:t>
            </a:r>
            <a:r>
              <a:rPr lang="en-US" sz="1750" b="1" dirty="0"/>
              <a:t>internet</a:t>
            </a:r>
            <a:r>
              <a:rPr lang="en-US" sz="1750" dirty="0"/>
              <a:t> has connected the nations of the world together – let me ask you - has human civilization gotten better or worse?!  The answer is </a:t>
            </a:r>
            <a:r>
              <a:rPr lang="en-US" sz="1750" b="1" dirty="0"/>
              <a:t>exponentially worse</a:t>
            </a:r>
            <a:r>
              <a:rPr lang="en-US" sz="1750" dirty="0"/>
              <a:t>, of course!  Women and children are stalked by sexual predators – their perverted desires stoked by the darkest internet images!  Men are competing in women’s sports, showering in women’s locker rooms, entering women’s bathrooms as if they belong there! In a bizarre and dangerous development, the ideology of Carl Marx (Marxism) is gaining real strength again in western universities, despite having directly or indirectly been the cause of </a:t>
            </a:r>
            <a:r>
              <a:rPr lang="en-US" sz="1750" b="1" i="1" dirty="0"/>
              <a:t>200 million deaths</a:t>
            </a:r>
            <a:r>
              <a:rPr lang="en-US" sz="1750" dirty="0"/>
              <a:t> in the last century in the nations that were </a:t>
            </a:r>
            <a:r>
              <a:rPr lang="en-US" sz="1750" b="1" i="1" dirty="0"/>
              <a:t>crushed</a:t>
            </a:r>
            <a:r>
              <a:rPr lang="en-US" sz="1750" dirty="0"/>
              <a:t> by Marx’s empty promises and flawed social calculations!  Identity politics have divided the races now more than ever!  Hatred boils over in the streets, fed by activist teachers in the public schools, teachers who were taught to indoctrinate rather than educate,  by activist university professors!  And this is everywhere - and the hatred is picking up speed it seems!   No one is more frequently targeted by the “progressive” far left, than Jesus Christ and any devoted follower of His!  *Case in point was last weeks blasphemous mockery of the Leonardo da Vinci’s depiction of the Last Supper of Christ and his disciples during the opening ceremony of the Paris Olympics, where the last supper scene was staged by indecently garishly  gay and transgender models!  Don’t let them kid you. They said there was no intention to offend, but don’t believe it. This intentionally targeted all Christians, mocking and insulting them on a the biggest world stage there is! These people not only have no fear of God – they have no fear of expressing just how much they despise Christianity!  So, one day soon, the wrath of God is coming for them!  All the condemnation and wrath that has been held back for so long by the dam of God’s patience and love, will break out of it’s confines and plunge down on the earth - for a </a:t>
            </a:r>
            <a:r>
              <a:rPr lang="en-US" sz="1750" b="1" i="1" dirty="0"/>
              <a:t>third</a:t>
            </a:r>
            <a:r>
              <a:rPr lang="en-US" sz="1750" dirty="0"/>
              <a:t> time!  </a:t>
            </a:r>
          </a:p>
          <a:p>
            <a:pPr marL="0" indent="0">
              <a:buNone/>
            </a:pPr>
            <a:endParaRPr lang="en-US" sz="2000" dirty="0"/>
          </a:p>
          <a:p>
            <a:pPr marL="0" indent="0">
              <a:buNone/>
            </a:pPr>
            <a:endParaRPr lang="en-US" sz="2000" dirty="0"/>
          </a:p>
        </p:txBody>
      </p:sp>
      <p:pic>
        <p:nvPicPr>
          <p:cNvPr id="7" name="Picture 6">
            <a:extLst>
              <a:ext uri="{FF2B5EF4-FFF2-40B4-BE49-F238E27FC236}">
                <a16:creationId xmlns:a16="http://schemas.microsoft.com/office/drawing/2014/main" id="{778C10EE-4373-004F-A326-BA0404C93BA9}"/>
              </a:ext>
            </a:extLst>
          </p:cNvPr>
          <p:cNvPicPr>
            <a:picLocks noChangeAspect="1"/>
          </p:cNvPicPr>
          <p:nvPr/>
        </p:nvPicPr>
        <p:blipFill>
          <a:blip r:embed="rId3"/>
          <a:stretch>
            <a:fillRect/>
          </a:stretch>
        </p:blipFill>
        <p:spPr>
          <a:xfrm>
            <a:off x="7920656" y="324615"/>
            <a:ext cx="4185147" cy="2451636"/>
          </a:xfrm>
          <a:prstGeom prst="rect">
            <a:avLst/>
          </a:prstGeom>
        </p:spPr>
      </p:pic>
      <p:sp>
        <p:nvSpPr>
          <p:cNvPr id="8" name="Slide Number Placeholder 7">
            <a:extLst>
              <a:ext uri="{FF2B5EF4-FFF2-40B4-BE49-F238E27FC236}">
                <a16:creationId xmlns:a16="http://schemas.microsoft.com/office/drawing/2014/main" id="{B555CC62-0A48-184E-990E-013CB722B501}"/>
              </a:ext>
            </a:extLst>
          </p:cNvPr>
          <p:cNvSpPr>
            <a:spLocks noGrp="1"/>
          </p:cNvSpPr>
          <p:nvPr>
            <p:ph type="sldNum" sz="quarter" idx="12"/>
          </p:nvPr>
        </p:nvSpPr>
        <p:spPr>
          <a:xfrm>
            <a:off x="11763632" y="6533385"/>
            <a:ext cx="342170" cy="324614"/>
          </a:xfrm>
        </p:spPr>
        <p:txBody>
          <a:bodyPr/>
          <a:lstStyle/>
          <a:p>
            <a:fld id="{BB74FD44-D178-8240-ABF2-28D9F1199ED4}" type="slidenum">
              <a:rPr lang="en-US" smtClean="0"/>
              <a:t>2</a:t>
            </a:fld>
            <a:endParaRPr lang="en-US" dirty="0"/>
          </a:p>
        </p:txBody>
      </p:sp>
    </p:spTree>
    <p:extLst>
      <p:ext uri="{BB962C8B-B14F-4D97-AF65-F5344CB8AC3E}">
        <p14:creationId xmlns:p14="http://schemas.microsoft.com/office/powerpoint/2010/main" val="150019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73E7-5B26-5245-A97E-6B3412F95D8B}"/>
              </a:ext>
            </a:extLst>
          </p:cNvPr>
          <p:cNvSpPr>
            <a:spLocks noGrp="1"/>
          </p:cNvSpPr>
          <p:nvPr>
            <p:ph type="title"/>
          </p:nvPr>
        </p:nvSpPr>
        <p:spPr>
          <a:xfrm>
            <a:off x="838200" y="-143219"/>
            <a:ext cx="10515600" cy="66101"/>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CEFBFC9E-7F12-2E43-99CC-416EC762DB6D}"/>
              </a:ext>
            </a:extLst>
          </p:cNvPr>
          <p:cNvSpPr>
            <a:spLocks noGrp="1"/>
          </p:cNvSpPr>
          <p:nvPr>
            <p:ph idx="1"/>
          </p:nvPr>
        </p:nvSpPr>
        <p:spPr>
          <a:xfrm>
            <a:off x="0" y="-1"/>
            <a:ext cx="12192000" cy="7142205"/>
          </a:xfrm>
        </p:spPr>
        <p:txBody>
          <a:bodyPr>
            <a:normAutofit fontScale="92500" lnSpcReduction="10000"/>
          </a:bodyPr>
          <a:lstStyle/>
          <a:p>
            <a:pPr marL="0" indent="0">
              <a:buNone/>
            </a:pPr>
            <a:r>
              <a:rPr lang="en-US" sz="1900" b="1" dirty="0"/>
              <a:t>1- the curse / 2-the flood / 3-the end </a:t>
            </a:r>
            <a:r>
              <a:rPr lang="en-US" sz="1900" dirty="0"/>
              <a:t>										 It begins with the emergence on the world scene of a man that the Bible describes and labels “The Antichrist”.  He actually is given many names – “the Lawless One”, “the Man of Sin” [2 Thess. 2:3,4,8,9].  The Book of Revelation 			 adds the title of ”The Beast” (Rev. 13), “The Serpent”.  								 Way back in the Old Testament, Daniel call him the “The Abomination of Desolation (KJV)” </a:t>
            </a:r>
            <a:r>
              <a:rPr lang="en-US" sz="1900" b="1" dirty="0"/>
              <a:t>[Dan. 8:13 / 			 Matt. 24:15 </a:t>
            </a:r>
            <a:r>
              <a:rPr lang="en-US" sz="1900" dirty="0"/>
              <a:t>– </a:t>
            </a:r>
            <a:r>
              <a:rPr lang="en-US" sz="1900" i="1" dirty="0"/>
              <a:t>Jesus references Daniel</a:t>
            </a:r>
            <a:r>
              <a:rPr lang="en-US" sz="1900" b="1" dirty="0"/>
              <a:t>]</a:t>
            </a:r>
            <a:r>
              <a:rPr lang="en-US" sz="1900" dirty="0"/>
              <a:t>  	For </a:t>
            </a:r>
            <a:r>
              <a:rPr lang="en-US" sz="1900" dirty="0" err="1"/>
              <a:t>urther</a:t>
            </a:r>
            <a:r>
              <a:rPr lang="en-US" sz="1900" dirty="0"/>
              <a:t> description of what many believe to be the Antichrist: 			 </a:t>
            </a:r>
            <a:r>
              <a:rPr lang="en-US" sz="1900" b="1" dirty="0"/>
              <a:t>-Dan 8:12 – </a:t>
            </a:r>
            <a:r>
              <a:rPr lang="en-US" sz="1900" b="1" i="1" dirty="0"/>
              <a:t>“Truth was thrown to the ground” </a:t>
            </a:r>
            <a:r>
              <a:rPr lang="en-US" sz="1900" dirty="0"/>
              <a:t>									 </a:t>
            </a:r>
            <a:r>
              <a:rPr lang="en-US" sz="1900" b="1" dirty="0"/>
              <a:t>-8:24 - </a:t>
            </a:r>
            <a:r>
              <a:rPr lang="en-US" sz="1900" b="1" i="1" dirty="0"/>
              <a:t>“He will become very strong, but not by his own power” </a:t>
            </a:r>
            <a:r>
              <a:rPr lang="en-US" sz="1900" dirty="0"/>
              <a:t>						 	 -</a:t>
            </a:r>
            <a:r>
              <a:rPr lang="en-US" sz="1900" b="1" dirty="0"/>
              <a:t>8:24 - </a:t>
            </a:r>
            <a:r>
              <a:rPr lang="en-US" sz="1900" b="1" i="1" dirty="0"/>
              <a:t>“He will cause astounding devastation” </a:t>
            </a:r>
            <a:r>
              <a:rPr lang="en-US" sz="1900" dirty="0"/>
              <a:t>	           								 </a:t>
            </a:r>
            <a:r>
              <a:rPr lang="en-US" sz="1900" b="1" dirty="0"/>
              <a:t>-8:23 - </a:t>
            </a:r>
            <a:r>
              <a:rPr lang="en-US" sz="1900" b="1" i="1" dirty="0"/>
              <a:t>“a master of intrigue will arise” </a:t>
            </a:r>
            <a:r>
              <a:rPr lang="en-US" sz="1900" dirty="0"/>
              <a:t>									 </a:t>
            </a:r>
            <a:r>
              <a:rPr lang="en-US" sz="1900" b="1" dirty="0"/>
              <a:t>-8:25 - </a:t>
            </a:r>
            <a:r>
              <a:rPr lang="en-US" sz="1900" b="1" i="1" dirty="0"/>
              <a:t>”He will destroy many and will consider himself superior”							 </a:t>
            </a:r>
            <a:r>
              <a:rPr lang="en-US" sz="1900" dirty="0"/>
              <a:t>He will have unparalleled success on the world stage, politically!  No one will be able to stop his rise 			 to power, and no one will even try!  All will jump on His bandwagon!  This will not happen because of his personal charisma, although he will mostly likely have that in spades!  The one underwriting his rise to fame and success will be Satan!  He will be the power behind the scenes – *just like the mysterious multi-billionaire, George Soros, is providing the money support behind all these radical campus protests and violent marches in the big cities!  That takes money, and a lot of it!  He provides the money for all these professional agitators to create chaos!  It looks like an impromptu grass roots movement, but it is not as it appears.  It is instead, well-planned out and well-financed </a:t>
            </a:r>
            <a:r>
              <a:rPr lang="en-US" sz="1900" b="1" i="1" dirty="0"/>
              <a:t>behind the scenes!</a:t>
            </a:r>
            <a:r>
              <a:rPr lang="en-US" sz="1900" dirty="0"/>
              <a:t>  In similar fashion, Satan will provide a “strong delusion”, a smoke screen if you will – where nothing is as it seems on the outside. It will become a movement that will grow in strength and will blanket the world and cause the nations and the people of the earth to fall in love with this monster - and fall hard!  He will bring the nations together under one authority – Satan’s.  On the surface the earth will appear to have finally become that bright, shining “city on a hill”.  Underneath, behind the scenes, it will be as corrupt, and dark, and as ugly as a cesspool!  Deception and coercion, payoffs and murder at the highest level will be the modus operandi, because that is how Satan does business!  This man will do what has never been done before – unify the world and bring all of humanity under one governmental, one jurisdictional authority.  All world leaders will give in to this one authority, many will come voluntarily, and others will come first by expediency, and then by the necessity of force!  It will be done without war.  If a nation were to belligerently hold out, they could be embargoed and starved into submission and conformity!  		 			 		 All of these unprecedented and epic political developments, globally, will intensify the world’s conflict with its Creator/God!  Satan will have </a:t>
            </a:r>
            <a:r>
              <a:rPr lang="en-US" sz="1900" b="1" i="1" dirty="0"/>
              <a:t>completely</a:t>
            </a:r>
            <a:r>
              <a:rPr lang="en-US" sz="1900" dirty="0"/>
              <a:t> taken over the earth! It will force God’s hand to dramatically speed up His plan to bring this sorry epoch of world history to a savagely devastating end!  I say “savagely” because God is going to release the hounds of judgment upon this earth! As Eric Sauer, German theologian, puts it - The earth will be </a:t>
            </a:r>
            <a:r>
              <a:rPr lang="en-US" sz="1900" i="1" dirty="0"/>
              <a:t>“suddenly torn to pieces” </a:t>
            </a:r>
            <a:r>
              <a:rPr lang="en-US" sz="1900" dirty="0"/>
              <a:t>by waves of Divine wrath!</a:t>
            </a:r>
          </a:p>
        </p:txBody>
      </p:sp>
      <p:pic>
        <p:nvPicPr>
          <p:cNvPr id="5" name="Picture 4">
            <a:extLst>
              <a:ext uri="{FF2B5EF4-FFF2-40B4-BE49-F238E27FC236}">
                <a16:creationId xmlns:a16="http://schemas.microsoft.com/office/drawing/2014/main" id="{CD37C96A-6284-D149-A9A0-E242C58E3518}"/>
              </a:ext>
            </a:extLst>
          </p:cNvPr>
          <p:cNvPicPr>
            <a:picLocks noChangeAspect="1"/>
          </p:cNvPicPr>
          <p:nvPr/>
        </p:nvPicPr>
        <p:blipFill>
          <a:blip r:embed="rId2"/>
          <a:stretch>
            <a:fillRect/>
          </a:stretch>
        </p:blipFill>
        <p:spPr>
          <a:xfrm>
            <a:off x="9947190" y="563606"/>
            <a:ext cx="2060318" cy="1799948"/>
          </a:xfrm>
          <a:prstGeom prst="rect">
            <a:avLst/>
          </a:prstGeom>
        </p:spPr>
      </p:pic>
      <p:sp>
        <p:nvSpPr>
          <p:cNvPr id="6" name="Slide Number Placeholder 5">
            <a:extLst>
              <a:ext uri="{FF2B5EF4-FFF2-40B4-BE49-F238E27FC236}">
                <a16:creationId xmlns:a16="http://schemas.microsoft.com/office/drawing/2014/main" id="{B03BAAAD-71A5-C14F-9D02-67A929D24676}"/>
              </a:ext>
            </a:extLst>
          </p:cNvPr>
          <p:cNvSpPr>
            <a:spLocks noGrp="1"/>
          </p:cNvSpPr>
          <p:nvPr>
            <p:ph type="sldNum" sz="quarter" idx="12"/>
          </p:nvPr>
        </p:nvSpPr>
        <p:spPr>
          <a:xfrm>
            <a:off x="11590638" y="6499654"/>
            <a:ext cx="601362" cy="543696"/>
          </a:xfrm>
        </p:spPr>
        <p:txBody>
          <a:bodyPr/>
          <a:lstStyle/>
          <a:p>
            <a:fld id="{BB74FD44-D178-8240-ABF2-28D9F1199ED4}" type="slidenum">
              <a:rPr lang="en-US" smtClean="0"/>
              <a:t>3</a:t>
            </a:fld>
            <a:endParaRPr lang="en-US" dirty="0"/>
          </a:p>
        </p:txBody>
      </p:sp>
    </p:spTree>
    <p:extLst>
      <p:ext uri="{BB962C8B-B14F-4D97-AF65-F5344CB8AC3E}">
        <p14:creationId xmlns:p14="http://schemas.microsoft.com/office/powerpoint/2010/main" val="8660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73E7-5B26-5245-A97E-6B3412F95D8B}"/>
              </a:ext>
            </a:extLst>
          </p:cNvPr>
          <p:cNvSpPr>
            <a:spLocks noGrp="1"/>
          </p:cNvSpPr>
          <p:nvPr>
            <p:ph type="title"/>
          </p:nvPr>
        </p:nvSpPr>
        <p:spPr>
          <a:xfrm>
            <a:off x="838200" y="-143219"/>
            <a:ext cx="10515600" cy="6610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EFBFC9E-7F12-2E43-99CC-416EC762DB6D}"/>
              </a:ext>
            </a:extLst>
          </p:cNvPr>
          <p:cNvSpPr>
            <a:spLocks noGrp="1"/>
          </p:cNvSpPr>
          <p:nvPr>
            <p:ph idx="1"/>
          </p:nvPr>
        </p:nvSpPr>
        <p:spPr>
          <a:xfrm>
            <a:off x="0" y="0"/>
            <a:ext cx="12192000" cy="6858000"/>
          </a:xfrm>
        </p:spPr>
        <p:txBody>
          <a:bodyPr>
            <a:normAutofit lnSpcReduction="10000"/>
          </a:bodyPr>
          <a:lstStyle/>
          <a:p>
            <a:pPr marL="0" indent="0">
              <a:buNone/>
            </a:pPr>
            <a:r>
              <a:rPr lang="en-US" sz="2000" dirty="0"/>
              <a:t>At first, the world will be taken in by a scene of apparent peace, security, and prosperity!  Behind the pretty façade, the extreme measures of the Antichrist against certain resistance movements, 				 and resistant nations - will be forgiven by the average person - and excused as a small 			price to pay for all that peace, security, and prosperity!  *Of course, that is what the Germans 				 did for their supreme leader, Adolf Hitler!  As he rose to power, they went along with 				 all the dark and rotten schemes of his regime building, because he promised to restore 				 Germany to world prominence and to prosperity again!  Just like with Hitler, the 				 Antichrist will be leading the world into judgment and destruction, and ultimately to 				 </a:t>
            </a:r>
            <a:r>
              <a:rPr lang="en-US" sz="2000" b="1" i="1" dirty="0"/>
              <a:t>share the fate </a:t>
            </a:r>
            <a:r>
              <a:rPr lang="en-US" sz="2000" dirty="0"/>
              <a:t>of Satan and his minions – which is eternal Hell!  						 The Antichrist will be a puppet. *A puppet is a lifeless shell until you put your hand in it 				 and give it life, or pull its strings and give it movement that is not its own.  Satan will be 				 pulling the strings of this man of destruction and making him appear as if he is a 				 powerful entity on his own,.. but he is only a tool to oppose God and make war against 				 Him!  He is simply a means to an end!  Satan doesn’t care about this man – his faithful servant!  He doesn’t care about </a:t>
            </a:r>
            <a:r>
              <a:rPr lang="en-US" sz="2000" b="1" i="1" dirty="0"/>
              <a:t>any</a:t>
            </a:r>
            <a:r>
              <a:rPr lang="en-US" sz="2000" dirty="0"/>
              <a:t> of his victims – and be assured that </a:t>
            </a:r>
            <a:r>
              <a:rPr lang="en-US" sz="2000" b="1" i="1" dirty="0"/>
              <a:t>all</a:t>
            </a:r>
            <a:r>
              <a:rPr lang="en-US" sz="2000" dirty="0"/>
              <a:t> who align themselves with him become his puppets, and then his victims – make no mistake about it!  Asking him for friendship or loyalty, or caring, is like asking for your dog to sing a perfect rendition of ”Somewhere Over the Rainbow” for you.  Ultimately, all who align themselves with Satan’s kingdom of darkness, and his lying ideologies – and all who take his side – who defend him, and who fight for him – they will share his terrible defeat and share his ultimate reward – God’s judgment and wrath – and finally inescapable incarceration in an eternal prison called ”Hell”, “the lake of fire”, and ”the second death”.  		 There is only one escape from the condemnation and wrath God!  Just One!  Jesus said, “</a:t>
            </a:r>
            <a:r>
              <a:rPr lang="en-US" sz="2000" b="1" i="1" dirty="0"/>
              <a:t>I am the Way, the Truth, and the Life.  No one comes unto the Father except through me</a:t>
            </a:r>
            <a:r>
              <a:rPr lang="en-US" sz="2000" dirty="0"/>
              <a:t>.”  You switch sides.  You give yourself to Jesus Christ!  Only He has the capacity to care about you, to remain loyal to you, to love you and reward you with exquisite life, and an infinitely better </a:t>
            </a:r>
            <a:r>
              <a:rPr lang="en-US" sz="2000" i="1" dirty="0"/>
              <a:t>life-eternal</a:t>
            </a:r>
            <a:r>
              <a:rPr lang="en-US" sz="2000" dirty="0"/>
              <a:t>! </a:t>
            </a:r>
          </a:p>
          <a:p>
            <a:pPr marL="0" indent="0">
              <a:buNone/>
            </a:pPr>
            <a:r>
              <a:rPr lang="en-US" sz="2000" dirty="0"/>
              <a:t>As we go to the symbolism of communion, we celebrate our leader, the True Christ, who loves us – who loved us enough to suffer a most terrible death to reconcile us to God, save us from wrath, and draw us into a love relationship with Him instead.  No other leader would pay such a price for our allegiance </a:t>
            </a:r>
            <a:r>
              <a:rPr lang="en-US" sz="2000"/>
              <a:t>and love!</a:t>
            </a:r>
            <a:endParaRPr lang="en-US" sz="2000" dirty="0"/>
          </a:p>
        </p:txBody>
      </p:sp>
      <p:sp>
        <p:nvSpPr>
          <p:cNvPr id="4" name="Slide Number Placeholder 3">
            <a:extLst>
              <a:ext uri="{FF2B5EF4-FFF2-40B4-BE49-F238E27FC236}">
                <a16:creationId xmlns:a16="http://schemas.microsoft.com/office/drawing/2014/main" id="{2728CFAD-8346-8A47-932B-F5A4ED726CB2}"/>
              </a:ext>
            </a:extLst>
          </p:cNvPr>
          <p:cNvSpPr>
            <a:spLocks noGrp="1"/>
          </p:cNvSpPr>
          <p:nvPr>
            <p:ph type="sldNum" sz="quarter" idx="12"/>
          </p:nvPr>
        </p:nvSpPr>
        <p:spPr>
          <a:xfrm>
            <a:off x="11897474" y="6553700"/>
            <a:ext cx="294526" cy="304300"/>
          </a:xfrm>
        </p:spPr>
        <p:txBody>
          <a:bodyPr/>
          <a:lstStyle/>
          <a:p>
            <a:fld id="{BB74FD44-D178-8240-ABF2-28D9F1199ED4}" type="slidenum">
              <a:rPr lang="en-US" smtClean="0"/>
              <a:t>4</a:t>
            </a:fld>
            <a:endParaRPr lang="en-US" dirty="0"/>
          </a:p>
        </p:txBody>
      </p:sp>
      <p:pic>
        <p:nvPicPr>
          <p:cNvPr id="10" name="Picture 9">
            <a:extLst>
              <a:ext uri="{FF2B5EF4-FFF2-40B4-BE49-F238E27FC236}">
                <a16:creationId xmlns:a16="http://schemas.microsoft.com/office/drawing/2014/main" id="{2627A11A-60E4-0F42-A3D7-AC61E19AF7AE}"/>
              </a:ext>
            </a:extLst>
          </p:cNvPr>
          <p:cNvPicPr>
            <a:picLocks noChangeAspect="1"/>
          </p:cNvPicPr>
          <p:nvPr/>
        </p:nvPicPr>
        <p:blipFill>
          <a:blip r:embed="rId2"/>
          <a:stretch>
            <a:fillRect/>
          </a:stretch>
        </p:blipFill>
        <p:spPr>
          <a:xfrm>
            <a:off x="9229261" y="337351"/>
            <a:ext cx="2962739" cy="2726576"/>
          </a:xfrm>
          <a:prstGeom prst="rect">
            <a:avLst/>
          </a:prstGeom>
        </p:spPr>
      </p:pic>
    </p:spTree>
    <p:extLst>
      <p:ext uri="{BB962C8B-B14F-4D97-AF65-F5344CB8AC3E}">
        <p14:creationId xmlns:p14="http://schemas.microsoft.com/office/powerpoint/2010/main" val="3758310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6199</TotalTime>
  <Words>107</Words>
  <Application>Microsoft Macintosh PowerPoint</Application>
  <PresentationFormat>Widescreen</PresentationFormat>
  <Paragraphs>22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54</cp:revision>
  <cp:lastPrinted>2024-08-04T04:19:35Z</cp:lastPrinted>
  <dcterms:created xsi:type="dcterms:W3CDTF">2024-07-31T03:37:27Z</dcterms:created>
  <dcterms:modified xsi:type="dcterms:W3CDTF">2024-08-04T13:52:58Z</dcterms:modified>
</cp:coreProperties>
</file>