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58" r:id="rId2"/>
    <p:sldId id="263" r:id="rId3"/>
    <p:sldId id="260" r:id="rId4"/>
    <p:sldId id="26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54"/>
    <p:restoredTop sz="95946"/>
  </p:normalViewPr>
  <p:slideViewPr>
    <p:cSldViewPr snapToGrid="0" snapToObjects="1">
      <p:cViewPr varScale="1">
        <p:scale>
          <a:sx n="60" d="100"/>
          <a:sy n="60" d="100"/>
        </p:scale>
        <p:origin x="184" y="1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F92C84-33E1-2049-ABED-70C5AB5F1287}" type="datetimeFigureOut">
              <a:rPr lang="en-US" smtClean="0"/>
              <a:t>11/10/24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FF353B-FF4B-6B44-82D2-EFC0F1DF5135}" type="slidenum">
              <a:rPr lang="en-US" smtClean="0"/>
              <a:t>‹#›</a:t>
            </a:fld>
            <a:endParaRPr lang="en-US"/>
          </a:p>
        </p:txBody>
      </p:sp>
    </p:spTree>
    <p:extLst>
      <p:ext uri="{BB962C8B-B14F-4D97-AF65-F5344CB8AC3E}">
        <p14:creationId xmlns:p14="http://schemas.microsoft.com/office/powerpoint/2010/main" val="3040697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FEC12-6050-894B-8019-C271D9C2AF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FB83551-10A5-DC4D-82CE-FCE6F1A5F3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0A83852-0269-1648-955D-0B584DADF5F8}"/>
              </a:ext>
            </a:extLst>
          </p:cNvPr>
          <p:cNvSpPr>
            <a:spLocks noGrp="1"/>
          </p:cNvSpPr>
          <p:nvPr>
            <p:ph type="dt" sz="half" idx="10"/>
          </p:nvPr>
        </p:nvSpPr>
        <p:spPr/>
        <p:txBody>
          <a:bodyPr/>
          <a:lstStyle/>
          <a:p>
            <a:fld id="{F8737404-FC5F-D44A-BEF3-D3D4EBBC7390}" type="datetime1">
              <a:rPr lang="en-US" smtClean="0"/>
              <a:t>11/10/24</a:t>
            </a:fld>
            <a:endParaRPr lang="en-US" dirty="0"/>
          </a:p>
        </p:txBody>
      </p:sp>
      <p:sp>
        <p:nvSpPr>
          <p:cNvPr id="5" name="Footer Placeholder 4">
            <a:extLst>
              <a:ext uri="{FF2B5EF4-FFF2-40B4-BE49-F238E27FC236}">
                <a16:creationId xmlns:a16="http://schemas.microsoft.com/office/drawing/2014/main" id="{F4B09C07-9D61-6E4A-AEF2-68B8CE7C4B6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1CF110D-F5EC-154F-8080-0660B28D86BE}"/>
              </a:ext>
            </a:extLst>
          </p:cNvPr>
          <p:cNvSpPr>
            <a:spLocks noGrp="1"/>
          </p:cNvSpPr>
          <p:nvPr>
            <p:ph type="sldNum" sz="quarter" idx="12"/>
          </p:nvPr>
        </p:nvSpPr>
        <p:spPr/>
        <p:txBody>
          <a:bodyPr/>
          <a:lstStyle/>
          <a:p>
            <a:fld id="{29165F3C-9A8F-DA47-94C3-0FDB34A54098}" type="slidenum">
              <a:rPr lang="en-US" smtClean="0"/>
              <a:t>‹#›</a:t>
            </a:fld>
            <a:endParaRPr lang="en-US" dirty="0"/>
          </a:p>
        </p:txBody>
      </p:sp>
    </p:spTree>
    <p:extLst>
      <p:ext uri="{BB962C8B-B14F-4D97-AF65-F5344CB8AC3E}">
        <p14:creationId xmlns:p14="http://schemas.microsoft.com/office/powerpoint/2010/main" val="1934402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656B5-CF72-DC45-BF30-BDB9E580B45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10013A-6183-104B-93EF-90CE046399C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0A18B8-4474-D14A-BF88-DCF6CEE674DC}"/>
              </a:ext>
            </a:extLst>
          </p:cNvPr>
          <p:cNvSpPr>
            <a:spLocks noGrp="1"/>
          </p:cNvSpPr>
          <p:nvPr>
            <p:ph type="dt" sz="half" idx="10"/>
          </p:nvPr>
        </p:nvSpPr>
        <p:spPr/>
        <p:txBody>
          <a:bodyPr/>
          <a:lstStyle/>
          <a:p>
            <a:fld id="{F65A7405-B056-0B43-AC32-5BAD134E6524}" type="datetime1">
              <a:rPr lang="en-US" smtClean="0"/>
              <a:t>11/10/24</a:t>
            </a:fld>
            <a:endParaRPr lang="en-US" dirty="0"/>
          </a:p>
        </p:txBody>
      </p:sp>
      <p:sp>
        <p:nvSpPr>
          <p:cNvPr id="5" name="Footer Placeholder 4">
            <a:extLst>
              <a:ext uri="{FF2B5EF4-FFF2-40B4-BE49-F238E27FC236}">
                <a16:creationId xmlns:a16="http://schemas.microsoft.com/office/drawing/2014/main" id="{20E73066-59F0-8F4E-885D-F529A9D9478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A293C5-D822-8141-BB04-4D4286A4AAB5}"/>
              </a:ext>
            </a:extLst>
          </p:cNvPr>
          <p:cNvSpPr>
            <a:spLocks noGrp="1"/>
          </p:cNvSpPr>
          <p:nvPr>
            <p:ph type="sldNum" sz="quarter" idx="12"/>
          </p:nvPr>
        </p:nvSpPr>
        <p:spPr/>
        <p:txBody>
          <a:bodyPr/>
          <a:lstStyle/>
          <a:p>
            <a:fld id="{29165F3C-9A8F-DA47-94C3-0FDB34A54098}" type="slidenum">
              <a:rPr lang="en-US" smtClean="0"/>
              <a:t>‹#›</a:t>
            </a:fld>
            <a:endParaRPr lang="en-US" dirty="0"/>
          </a:p>
        </p:txBody>
      </p:sp>
    </p:spTree>
    <p:extLst>
      <p:ext uri="{BB962C8B-B14F-4D97-AF65-F5344CB8AC3E}">
        <p14:creationId xmlns:p14="http://schemas.microsoft.com/office/powerpoint/2010/main" val="1078307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3BF524C-7225-0647-9691-267E26F9079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E1E858F-E656-E143-8B06-6A02A1F3EBF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2282EF-1F2C-5547-81F1-9380B000526D}"/>
              </a:ext>
            </a:extLst>
          </p:cNvPr>
          <p:cNvSpPr>
            <a:spLocks noGrp="1"/>
          </p:cNvSpPr>
          <p:nvPr>
            <p:ph type="dt" sz="half" idx="10"/>
          </p:nvPr>
        </p:nvSpPr>
        <p:spPr/>
        <p:txBody>
          <a:bodyPr/>
          <a:lstStyle/>
          <a:p>
            <a:fld id="{661F3616-CE82-EF47-BC8B-7E136DBC5612}" type="datetime1">
              <a:rPr lang="en-US" smtClean="0"/>
              <a:t>11/10/24</a:t>
            </a:fld>
            <a:endParaRPr lang="en-US" dirty="0"/>
          </a:p>
        </p:txBody>
      </p:sp>
      <p:sp>
        <p:nvSpPr>
          <p:cNvPr id="5" name="Footer Placeholder 4">
            <a:extLst>
              <a:ext uri="{FF2B5EF4-FFF2-40B4-BE49-F238E27FC236}">
                <a16:creationId xmlns:a16="http://schemas.microsoft.com/office/drawing/2014/main" id="{AAF1D102-BDC6-E24E-BA2D-5751CE1A443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4E93B29-A054-3E41-B0A0-823DFEBB0111}"/>
              </a:ext>
            </a:extLst>
          </p:cNvPr>
          <p:cNvSpPr>
            <a:spLocks noGrp="1"/>
          </p:cNvSpPr>
          <p:nvPr>
            <p:ph type="sldNum" sz="quarter" idx="12"/>
          </p:nvPr>
        </p:nvSpPr>
        <p:spPr/>
        <p:txBody>
          <a:bodyPr/>
          <a:lstStyle/>
          <a:p>
            <a:fld id="{29165F3C-9A8F-DA47-94C3-0FDB34A54098}" type="slidenum">
              <a:rPr lang="en-US" smtClean="0"/>
              <a:t>‹#›</a:t>
            </a:fld>
            <a:endParaRPr lang="en-US" dirty="0"/>
          </a:p>
        </p:txBody>
      </p:sp>
    </p:spTree>
    <p:extLst>
      <p:ext uri="{BB962C8B-B14F-4D97-AF65-F5344CB8AC3E}">
        <p14:creationId xmlns:p14="http://schemas.microsoft.com/office/powerpoint/2010/main" val="3983721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8F7FF-371A-4B41-87F4-503DE5BBED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9933B7-7AC2-ED4F-97D7-8C6A671049B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D668B1-1E46-2445-8A86-B3E20CE7CFFF}"/>
              </a:ext>
            </a:extLst>
          </p:cNvPr>
          <p:cNvSpPr>
            <a:spLocks noGrp="1"/>
          </p:cNvSpPr>
          <p:nvPr>
            <p:ph type="dt" sz="half" idx="10"/>
          </p:nvPr>
        </p:nvSpPr>
        <p:spPr/>
        <p:txBody>
          <a:bodyPr/>
          <a:lstStyle/>
          <a:p>
            <a:fld id="{5A7ADD5E-91CE-FE42-A631-46046B5065D5}" type="datetime1">
              <a:rPr lang="en-US" smtClean="0"/>
              <a:t>11/10/24</a:t>
            </a:fld>
            <a:endParaRPr lang="en-US" dirty="0"/>
          </a:p>
        </p:txBody>
      </p:sp>
      <p:sp>
        <p:nvSpPr>
          <p:cNvPr id="5" name="Footer Placeholder 4">
            <a:extLst>
              <a:ext uri="{FF2B5EF4-FFF2-40B4-BE49-F238E27FC236}">
                <a16:creationId xmlns:a16="http://schemas.microsoft.com/office/drawing/2014/main" id="{6452205C-E8D9-7844-A009-6729E99F4D2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EF0248F-25A9-FD4B-8FBC-23831AE40ED0}"/>
              </a:ext>
            </a:extLst>
          </p:cNvPr>
          <p:cNvSpPr>
            <a:spLocks noGrp="1"/>
          </p:cNvSpPr>
          <p:nvPr>
            <p:ph type="sldNum" sz="quarter" idx="12"/>
          </p:nvPr>
        </p:nvSpPr>
        <p:spPr/>
        <p:txBody>
          <a:bodyPr/>
          <a:lstStyle/>
          <a:p>
            <a:fld id="{29165F3C-9A8F-DA47-94C3-0FDB34A54098}" type="slidenum">
              <a:rPr lang="en-US" smtClean="0"/>
              <a:t>‹#›</a:t>
            </a:fld>
            <a:endParaRPr lang="en-US" dirty="0"/>
          </a:p>
        </p:txBody>
      </p:sp>
    </p:spTree>
    <p:extLst>
      <p:ext uri="{BB962C8B-B14F-4D97-AF65-F5344CB8AC3E}">
        <p14:creationId xmlns:p14="http://schemas.microsoft.com/office/powerpoint/2010/main" val="18194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B9710-5ADE-214A-9833-15A82A3C508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0734EB-EEDE-B548-B10B-40BC6834B3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417747C-3C87-044C-8501-DD3C1E7906E5}"/>
              </a:ext>
            </a:extLst>
          </p:cNvPr>
          <p:cNvSpPr>
            <a:spLocks noGrp="1"/>
          </p:cNvSpPr>
          <p:nvPr>
            <p:ph type="dt" sz="half" idx="10"/>
          </p:nvPr>
        </p:nvSpPr>
        <p:spPr/>
        <p:txBody>
          <a:bodyPr/>
          <a:lstStyle/>
          <a:p>
            <a:fld id="{4664922E-CF00-E34A-84C9-1CF9267532E5}" type="datetime1">
              <a:rPr lang="en-US" smtClean="0"/>
              <a:t>11/10/24</a:t>
            </a:fld>
            <a:endParaRPr lang="en-US" dirty="0"/>
          </a:p>
        </p:txBody>
      </p:sp>
      <p:sp>
        <p:nvSpPr>
          <p:cNvPr id="5" name="Footer Placeholder 4">
            <a:extLst>
              <a:ext uri="{FF2B5EF4-FFF2-40B4-BE49-F238E27FC236}">
                <a16:creationId xmlns:a16="http://schemas.microsoft.com/office/drawing/2014/main" id="{F8F9A9B2-8DA3-B941-B49C-A8647E7F5AF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72E1867-6588-FD46-9DB5-F5115ED053AA}"/>
              </a:ext>
            </a:extLst>
          </p:cNvPr>
          <p:cNvSpPr>
            <a:spLocks noGrp="1"/>
          </p:cNvSpPr>
          <p:nvPr>
            <p:ph type="sldNum" sz="quarter" idx="12"/>
          </p:nvPr>
        </p:nvSpPr>
        <p:spPr/>
        <p:txBody>
          <a:bodyPr/>
          <a:lstStyle/>
          <a:p>
            <a:fld id="{29165F3C-9A8F-DA47-94C3-0FDB34A54098}" type="slidenum">
              <a:rPr lang="en-US" smtClean="0"/>
              <a:t>‹#›</a:t>
            </a:fld>
            <a:endParaRPr lang="en-US" dirty="0"/>
          </a:p>
        </p:txBody>
      </p:sp>
    </p:spTree>
    <p:extLst>
      <p:ext uri="{BB962C8B-B14F-4D97-AF65-F5344CB8AC3E}">
        <p14:creationId xmlns:p14="http://schemas.microsoft.com/office/powerpoint/2010/main" val="493107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1DD98-03C6-CE42-A779-64FCD92F26D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05896D-BD50-904E-B924-93FA44D6013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2562A85-98D7-714B-9DC2-035A3A55FEC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EA03AB6-6E42-FE42-91FF-8DA8505ABA20}"/>
              </a:ext>
            </a:extLst>
          </p:cNvPr>
          <p:cNvSpPr>
            <a:spLocks noGrp="1"/>
          </p:cNvSpPr>
          <p:nvPr>
            <p:ph type="dt" sz="half" idx="10"/>
          </p:nvPr>
        </p:nvSpPr>
        <p:spPr/>
        <p:txBody>
          <a:bodyPr/>
          <a:lstStyle/>
          <a:p>
            <a:fld id="{5E5FF533-0B06-1D4F-B7A1-4B9AA1289E52}" type="datetime1">
              <a:rPr lang="en-US" smtClean="0"/>
              <a:t>11/10/24</a:t>
            </a:fld>
            <a:endParaRPr lang="en-US" dirty="0"/>
          </a:p>
        </p:txBody>
      </p:sp>
      <p:sp>
        <p:nvSpPr>
          <p:cNvPr id="6" name="Footer Placeholder 5">
            <a:extLst>
              <a:ext uri="{FF2B5EF4-FFF2-40B4-BE49-F238E27FC236}">
                <a16:creationId xmlns:a16="http://schemas.microsoft.com/office/drawing/2014/main" id="{EE130C56-E751-684C-A57C-D54693D9AC3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C7368A9-CB17-554C-B954-E390F8F42B29}"/>
              </a:ext>
            </a:extLst>
          </p:cNvPr>
          <p:cNvSpPr>
            <a:spLocks noGrp="1"/>
          </p:cNvSpPr>
          <p:nvPr>
            <p:ph type="sldNum" sz="quarter" idx="12"/>
          </p:nvPr>
        </p:nvSpPr>
        <p:spPr/>
        <p:txBody>
          <a:bodyPr/>
          <a:lstStyle/>
          <a:p>
            <a:fld id="{29165F3C-9A8F-DA47-94C3-0FDB34A54098}" type="slidenum">
              <a:rPr lang="en-US" smtClean="0"/>
              <a:t>‹#›</a:t>
            </a:fld>
            <a:endParaRPr lang="en-US" dirty="0"/>
          </a:p>
        </p:txBody>
      </p:sp>
    </p:spTree>
    <p:extLst>
      <p:ext uri="{BB962C8B-B14F-4D97-AF65-F5344CB8AC3E}">
        <p14:creationId xmlns:p14="http://schemas.microsoft.com/office/powerpoint/2010/main" val="3472449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E9E9A-6FEA-B143-B624-9461F5EE230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578B800-ED16-AF4A-BC4D-3BCD57BE77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6874B35-3A5C-F140-89A7-B05A46741C3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125C35A-9B2E-CB45-8C61-F67563E8A0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85F85F2-3FEF-D541-98F2-B0EAE1F1233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AB646C8-EB10-5947-97EA-3B9EAD542868}"/>
              </a:ext>
            </a:extLst>
          </p:cNvPr>
          <p:cNvSpPr>
            <a:spLocks noGrp="1"/>
          </p:cNvSpPr>
          <p:nvPr>
            <p:ph type="dt" sz="half" idx="10"/>
          </p:nvPr>
        </p:nvSpPr>
        <p:spPr/>
        <p:txBody>
          <a:bodyPr/>
          <a:lstStyle/>
          <a:p>
            <a:fld id="{D02E9F36-8358-BC4F-985C-885769F59D59}" type="datetime1">
              <a:rPr lang="en-US" smtClean="0"/>
              <a:t>11/10/24</a:t>
            </a:fld>
            <a:endParaRPr lang="en-US" dirty="0"/>
          </a:p>
        </p:txBody>
      </p:sp>
      <p:sp>
        <p:nvSpPr>
          <p:cNvPr id="8" name="Footer Placeholder 7">
            <a:extLst>
              <a:ext uri="{FF2B5EF4-FFF2-40B4-BE49-F238E27FC236}">
                <a16:creationId xmlns:a16="http://schemas.microsoft.com/office/drawing/2014/main" id="{589D57D4-B8B7-3143-B386-14C50351054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FB4F0F34-3F89-934D-AA95-C741C4ABC09B}"/>
              </a:ext>
            </a:extLst>
          </p:cNvPr>
          <p:cNvSpPr>
            <a:spLocks noGrp="1"/>
          </p:cNvSpPr>
          <p:nvPr>
            <p:ph type="sldNum" sz="quarter" idx="12"/>
          </p:nvPr>
        </p:nvSpPr>
        <p:spPr/>
        <p:txBody>
          <a:bodyPr/>
          <a:lstStyle/>
          <a:p>
            <a:fld id="{29165F3C-9A8F-DA47-94C3-0FDB34A54098}" type="slidenum">
              <a:rPr lang="en-US" smtClean="0"/>
              <a:t>‹#›</a:t>
            </a:fld>
            <a:endParaRPr lang="en-US" dirty="0"/>
          </a:p>
        </p:txBody>
      </p:sp>
    </p:spTree>
    <p:extLst>
      <p:ext uri="{BB962C8B-B14F-4D97-AF65-F5344CB8AC3E}">
        <p14:creationId xmlns:p14="http://schemas.microsoft.com/office/powerpoint/2010/main" val="1355946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82A30-6D90-6F4B-A57A-CBAAF4D7B64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E7C00AB-F9A6-0A45-A92A-5428BBE3BD01}"/>
              </a:ext>
            </a:extLst>
          </p:cNvPr>
          <p:cNvSpPr>
            <a:spLocks noGrp="1"/>
          </p:cNvSpPr>
          <p:nvPr>
            <p:ph type="dt" sz="half" idx="10"/>
          </p:nvPr>
        </p:nvSpPr>
        <p:spPr/>
        <p:txBody>
          <a:bodyPr/>
          <a:lstStyle/>
          <a:p>
            <a:fld id="{81DF9235-85F1-6941-A065-B06A7C8EB6F3}" type="datetime1">
              <a:rPr lang="en-US" smtClean="0"/>
              <a:t>11/10/24</a:t>
            </a:fld>
            <a:endParaRPr lang="en-US" dirty="0"/>
          </a:p>
        </p:txBody>
      </p:sp>
      <p:sp>
        <p:nvSpPr>
          <p:cNvPr id="4" name="Footer Placeholder 3">
            <a:extLst>
              <a:ext uri="{FF2B5EF4-FFF2-40B4-BE49-F238E27FC236}">
                <a16:creationId xmlns:a16="http://schemas.microsoft.com/office/drawing/2014/main" id="{9081EEC6-3537-6B49-BF7F-79902FBD176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E4739382-6460-5144-B317-2BE134AEFD98}"/>
              </a:ext>
            </a:extLst>
          </p:cNvPr>
          <p:cNvSpPr>
            <a:spLocks noGrp="1"/>
          </p:cNvSpPr>
          <p:nvPr>
            <p:ph type="sldNum" sz="quarter" idx="12"/>
          </p:nvPr>
        </p:nvSpPr>
        <p:spPr/>
        <p:txBody>
          <a:bodyPr/>
          <a:lstStyle/>
          <a:p>
            <a:fld id="{29165F3C-9A8F-DA47-94C3-0FDB34A54098}" type="slidenum">
              <a:rPr lang="en-US" smtClean="0"/>
              <a:t>‹#›</a:t>
            </a:fld>
            <a:endParaRPr lang="en-US" dirty="0"/>
          </a:p>
        </p:txBody>
      </p:sp>
    </p:spTree>
    <p:extLst>
      <p:ext uri="{BB962C8B-B14F-4D97-AF65-F5344CB8AC3E}">
        <p14:creationId xmlns:p14="http://schemas.microsoft.com/office/powerpoint/2010/main" val="3136294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1560F9-78CB-A141-A809-5B8EE2794438}"/>
              </a:ext>
            </a:extLst>
          </p:cNvPr>
          <p:cNvSpPr>
            <a:spLocks noGrp="1"/>
          </p:cNvSpPr>
          <p:nvPr>
            <p:ph type="dt" sz="half" idx="10"/>
          </p:nvPr>
        </p:nvSpPr>
        <p:spPr/>
        <p:txBody>
          <a:bodyPr/>
          <a:lstStyle/>
          <a:p>
            <a:fld id="{9913B4A1-52F6-E940-9C4A-410DB9C56048}" type="datetime1">
              <a:rPr lang="en-US" smtClean="0"/>
              <a:t>11/10/24</a:t>
            </a:fld>
            <a:endParaRPr lang="en-US" dirty="0"/>
          </a:p>
        </p:txBody>
      </p:sp>
      <p:sp>
        <p:nvSpPr>
          <p:cNvPr id="3" name="Footer Placeholder 2">
            <a:extLst>
              <a:ext uri="{FF2B5EF4-FFF2-40B4-BE49-F238E27FC236}">
                <a16:creationId xmlns:a16="http://schemas.microsoft.com/office/drawing/2014/main" id="{4707EC17-C6C2-044B-B5A0-4519CD93C1A2}"/>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9F33190-8B35-4A40-A28B-20201132D148}"/>
              </a:ext>
            </a:extLst>
          </p:cNvPr>
          <p:cNvSpPr>
            <a:spLocks noGrp="1"/>
          </p:cNvSpPr>
          <p:nvPr>
            <p:ph type="sldNum" sz="quarter" idx="12"/>
          </p:nvPr>
        </p:nvSpPr>
        <p:spPr/>
        <p:txBody>
          <a:bodyPr/>
          <a:lstStyle/>
          <a:p>
            <a:fld id="{29165F3C-9A8F-DA47-94C3-0FDB34A54098}" type="slidenum">
              <a:rPr lang="en-US" smtClean="0"/>
              <a:t>‹#›</a:t>
            </a:fld>
            <a:endParaRPr lang="en-US" dirty="0"/>
          </a:p>
        </p:txBody>
      </p:sp>
    </p:spTree>
    <p:extLst>
      <p:ext uri="{BB962C8B-B14F-4D97-AF65-F5344CB8AC3E}">
        <p14:creationId xmlns:p14="http://schemas.microsoft.com/office/powerpoint/2010/main" val="1868915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5764C-68F1-D740-A22F-BB8ECA357E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8EF6C8-7C5A-E04B-B41F-6DD2B53FCA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28DC370-80FE-724C-8D90-F69311C73F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713D021-A25D-DD41-A2DF-3267CADBDA8A}"/>
              </a:ext>
            </a:extLst>
          </p:cNvPr>
          <p:cNvSpPr>
            <a:spLocks noGrp="1"/>
          </p:cNvSpPr>
          <p:nvPr>
            <p:ph type="dt" sz="half" idx="10"/>
          </p:nvPr>
        </p:nvSpPr>
        <p:spPr/>
        <p:txBody>
          <a:bodyPr/>
          <a:lstStyle/>
          <a:p>
            <a:fld id="{310211B0-4AD1-9747-B87B-A341E321E366}" type="datetime1">
              <a:rPr lang="en-US" smtClean="0"/>
              <a:t>11/10/24</a:t>
            </a:fld>
            <a:endParaRPr lang="en-US" dirty="0"/>
          </a:p>
        </p:txBody>
      </p:sp>
      <p:sp>
        <p:nvSpPr>
          <p:cNvPr id="6" name="Footer Placeholder 5">
            <a:extLst>
              <a:ext uri="{FF2B5EF4-FFF2-40B4-BE49-F238E27FC236}">
                <a16:creationId xmlns:a16="http://schemas.microsoft.com/office/drawing/2014/main" id="{2398FA54-7393-8947-AFD7-EE66E40DEDD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843460D-4713-B044-A234-069CC361027B}"/>
              </a:ext>
            </a:extLst>
          </p:cNvPr>
          <p:cNvSpPr>
            <a:spLocks noGrp="1"/>
          </p:cNvSpPr>
          <p:nvPr>
            <p:ph type="sldNum" sz="quarter" idx="12"/>
          </p:nvPr>
        </p:nvSpPr>
        <p:spPr/>
        <p:txBody>
          <a:bodyPr/>
          <a:lstStyle/>
          <a:p>
            <a:fld id="{29165F3C-9A8F-DA47-94C3-0FDB34A54098}" type="slidenum">
              <a:rPr lang="en-US" smtClean="0"/>
              <a:t>‹#›</a:t>
            </a:fld>
            <a:endParaRPr lang="en-US" dirty="0"/>
          </a:p>
        </p:txBody>
      </p:sp>
    </p:spTree>
    <p:extLst>
      <p:ext uri="{BB962C8B-B14F-4D97-AF65-F5344CB8AC3E}">
        <p14:creationId xmlns:p14="http://schemas.microsoft.com/office/powerpoint/2010/main" val="1889003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306B0-4BC1-C249-915D-3DD57AF87C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4C18E7-CA39-F846-A659-20AE2FB1CE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6F27A482-3B89-464C-9FCC-CEEACF7D5F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319FB36-FAC7-6444-881A-062E19047835}"/>
              </a:ext>
            </a:extLst>
          </p:cNvPr>
          <p:cNvSpPr>
            <a:spLocks noGrp="1"/>
          </p:cNvSpPr>
          <p:nvPr>
            <p:ph type="dt" sz="half" idx="10"/>
          </p:nvPr>
        </p:nvSpPr>
        <p:spPr/>
        <p:txBody>
          <a:bodyPr/>
          <a:lstStyle/>
          <a:p>
            <a:fld id="{38708823-AB3E-E846-A596-D77B84BE14A1}" type="datetime1">
              <a:rPr lang="en-US" smtClean="0"/>
              <a:t>11/10/24</a:t>
            </a:fld>
            <a:endParaRPr lang="en-US" dirty="0"/>
          </a:p>
        </p:txBody>
      </p:sp>
      <p:sp>
        <p:nvSpPr>
          <p:cNvPr id="6" name="Footer Placeholder 5">
            <a:extLst>
              <a:ext uri="{FF2B5EF4-FFF2-40B4-BE49-F238E27FC236}">
                <a16:creationId xmlns:a16="http://schemas.microsoft.com/office/drawing/2014/main" id="{8D6E020D-1707-0B4F-8075-CFB1FA5B777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9C7C216-081B-6E48-B4CB-0D4AD06F7AFE}"/>
              </a:ext>
            </a:extLst>
          </p:cNvPr>
          <p:cNvSpPr>
            <a:spLocks noGrp="1"/>
          </p:cNvSpPr>
          <p:nvPr>
            <p:ph type="sldNum" sz="quarter" idx="12"/>
          </p:nvPr>
        </p:nvSpPr>
        <p:spPr/>
        <p:txBody>
          <a:bodyPr/>
          <a:lstStyle/>
          <a:p>
            <a:fld id="{29165F3C-9A8F-DA47-94C3-0FDB34A54098}" type="slidenum">
              <a:rPr lang="en-US" smtClean="0"/>
              <a:t>‹#›</a:t>
            </a:fld>
            <a:endParaRPr lang="en-US" dirty="0"/>
          </a:p>
        </p:txBody>
      </p:sp>
    </p:spTree>
    <p:extLst>
      <p:ext uri="{BB962C8B-B14F-4D97-AF65-F5344CB8AC3E}">
        <p14:creationId xmlns:p14="http://schemas.microsoft.com/office/powerpoint/2010/main" val="655174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4A61C9-8F26-774D-84E9-EFF25D3827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7021309-20FF-EE40-B68E-DE198AD827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79E27D-CAF9-0B43-94F4-5C3DF8C02B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30C580-177D-9E43-B977-656EB96C5B39}" type="datetime1">
              <a:rPr lang="en-US" smtClean="0"/>
              <a:t>11/10/24</a:t>
            </a:fld>
            <a:endParaRPr lang="en-US" dirty="0"/>
          </a:p>
        </p:txBody>
      </p:sp>
      <p:sp>
        <p:nvSpPr>
          <p:cNvPr id="5" name="Footer Placeholder 4">
            <a:extLst>
              <a:ext uri="{FF2B5EF4-FFF2-40B4-BE49-F238E27FC236}">
                <a16:creationId xmlns:a16="http://schemas.microsoft.com/office/drawing/2014/main" id="{0580308A-82BF-744D-AB4E-610381DE85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AC69C49-13E9-2E44-9E26-8E94451BA0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165F3C-9A8F-DA47-94C3-0FDB34A54098}" type="slidenum">
              <a:rPr lang="en-US" smtClean="0"/>
              <a:t>‹#›</a:t>
            </a:fld>
            <a:endParaRPr lang="en-US" dirty="0"/>
          </a:p>
        </p:txBody>
      </p:sp>
    </p:spTree>
    <p:extLst>
      <p:ext uri="{BB962C8B-B14F-4D97-AF65-F5344CB8AC3E}">
        <p14:creationId xmlns:p14="http://schemas.microsoft.com/office/powerpoint/2010/main" val="24386421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20F6B-C1D4-8140-A595-15265203229B}"/>
              </a:ext>
            </a:extLst>
          </p:cNvPr>
          <p:cNvSpPr>
            <a:spLocks noGrp="1"/>
          </p:cNvSpPr>
          <p:nvPr>
            <p:ph type="title"/>
          </p:nvPr>
        </p:nvSpPr>
        <p:spPr>
          <a:xfrm>
            <a:off x="838200" y="-141513"/>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C0252A43-223E-F546-863D-EB825AF42E2B}"/>
              </a:ext>
            </a:extLst>
          </p:cNvPr>
          <p:cNvSpPr>
            <a:spLocks noGrp="1"/>
          </p:cNvSpPr>
          <p:nvPr>
            <p:ph idx="1"/>
          </p:nvPr>
        </p:nvSpPr>
        <p:spPr>
          <a:xfrm>
            <a:off x="0" y="0"/>
            <a:ext cx="12192000" cy="6858000"/>
          </a:xfrm>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		</a:t>
            </a:r>
          </a:p>
          <a:p>
            <a:pPr marL="0" indent="0">
              <a:buNone/>
            </a:pPr>
            <a:r>
              <a:rPr lang="en-US" dirty="0"/>
              <a:t>			</a:t>
            </a:r>
          </a:p>
          <a:p>
            <a:pPr marL="0" indent="0">
              <a:buNone/>
            </a:pPr>
            <a:r>
              <a:rPr lang="en-US" dirty="0"/>
              <a:t>                                  </a:t>
            </a:r>
            <a:r>
              <a:rPr lang="en-US" sz="3400" b="1" dirty="0"/>
              <a:t>Proverbs 3 –  “Her Ways Are Pleasant”</a:t>
            </a:r>
          </a:p>
          <a:p>
            <a:pPr marL="0" indent="0">
              <a:buNone/>
            </a:pPr>
            <a:endParaRPr lang="en-US" sz="3400" b="1" dirty="0"/>
          </a:p>
        </p:txBody>
      </p:sp>
      <p:sp>
        <p:nvSpPr>
          <p:cNvPr id="4" name="Oval 3">
            <a:extLst>
              <a:ext uri="{FF2B5EF4-FFF2-40B4-BE49-F238E27FC236}">
                <a16:creationId xmlns:a16="http://schemas.microsoft.com/office/drawing/2014/main" id="{D043146B-BBC7-3F4C-8036-3BCBA254E3EA}"/>
              </a:ext>
            </a:extLst>
          </p:cNvPr>
          <p:cNvSpPr/>
          <p:nvPr/>
        </p:nvSpPr>
        <p:spPr>
          <a:xfrm>
            <a:off x="1981200" y="481839"/>
            <a:ext cx="8294914" cy="21307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dirty="0"/>
              <a:t>               ~ Uncommon ~ 		           The Common Sense of God </a:t>
            </a:r>
            <a:r>
              <a:rPr lang="en-US" sz="3400" b="1" dirty="0"/>
              <a:t>Wisdom for Beginners </a:t>
            </a:r>
            <a:endParaRPr lang="en-US" sz="3400" dirty="0"/>
          </a:p>
        </p:txBody>
      </p:sp>
      <p:pic>
        <p:nvPicPr>
          <p:cNvPr id="5" name="Content Placeholder 24">
            <a:extLst>
              <a:ext uri="{FF2B5EF4-FFF2-40B4-BE49-F238E27FC236}">
                <a16:creationId xmlns:a16="http://schemas.microsoft.com/office/drawing/2014/main" id="{39DBB46F-C63D-CE4C-A42E-96C19B8943B6}"/>
              </a:ext>
            </a:extLst>
          </p:cNvPr>
          <p:cNvPicPr>
            <a:picLocks noChangeAspect="1"/>
          </p:cNvPicPr>
          <p:nvPr/>
        </p:nvPicPr>
        <p:blipFill>
          <a:blip r:embed="rId2"/>
          <a:stretch>
            <a:fillRect/>
          </a:stretch>
        </p:blipFill>
        <p:spPr>
          <a:xfrm>
            <a:off x="4027714" y="3865985"/>
            <a:ext cx="4093029" cy="2592737"/>
          </a:xfrm>
          <a:prstGeom prst="rect">
            <a:avLst/>
          </a:prstGeom>
        </p:spPr>
      </p:pic>
      <p:sp>
        <p:nvSpPr>
          <p:cNvPr id="6" name="Slide Number Placeholder 5">
            <a:extLst>
              <a:ext uri="{FF2B5EF4-FFF2-40B4-BE49-F238E27FC236}">
                <a16:creationId xmlns:a16="http://schemas.microsoft.com/office/drawing/2014/main" id="{2D0F426B-196C-5D45-BD60-21C4D4E4A8D7}"/>
              </a:ext>
            </a:extLst>
          </p:cNvPr>
          <p:cNvSpPr>
            <a:spLocks noGrp="1"/>
          </p:cNvSpPr>
          <p:nvPr>
            <p:ph type="sldNum" sz="quarter" idx="12"/>
          </p:nvPr>
        </p:nvSpPr>
        <p:spPr/>
        <p:txBody>
          <a:bodyPr/>
          <a:lstStyle/>
          <a:p>
            <a:fld id="{696863BF-DFF0-0742-9D49-AD0AEDBBFD1C}" type="slidenum">
              <a:rPr lang="en-US" smtClean="0"/>
              <a:t>1</a:t>
            </a:fld>
            <a:endParaRPr lang="en-US" dirty="0"/>
          </a:p>
        </p:txBody>
      </p:sp>
    </p:spTree>
    <p:extLst>
      <p:ext uri="{BB962C8B-B14F-4D97-AF65-F5344CB8AC3E}">
        <p14:creationId xmlns:p14="http://schemas.microsoft.com/office/powerpoint/2010/main" val="2904125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8E696-8B14-BD43-98FA-8D45A4449CC4}"/>
              </a:ext>
            </a:extLst>
          </p:cNvPr>
          <p:cNvSpPr>
            <a:spLocks noGrp="1"/>
          </p:cNvSpPr>
          <p:nvPr>
            <p:ph type="title"/>
          </p:nvPr>
        </p:nvSpPr>
        <p:spPr>
          <a:xfrm>
            <a:off x="838200" y="-174660"/>
            <a:ext cx="10515600" cy="924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8AD6A802-8F1A-4144-B50E-E03AA9B60318}"/>
              </a:ext>
            </a:extLst>
          </p:cNvPr>
          <p:cNvSpPr>
            <a:spLocks noGrp="1"/>
          </p:cNvSpPr>
          <p:nvPr>
            <p:ph idx="1"/>
          </p:nvPr>
        </p:nvSpPr>
        <p:spPr>
          <a:xfrm>
            <a:off x="0" y="0"/>
            <a:ext cx="12192000" cy="7278130"/>
          </a:xfrm>
        </p:spPr>
        <p:txBody>
          <a:bodyPr>
            <a:normAutofit/>
          </a:bodyPr>
          <a:lstStyle/>
          <a:p>
            <a:pPr marL="0" indent="0">
              <a:buNone/>
            </a:pPr>
            <a:r>
              <a:rPr lang="en-US" sz="1900" dirty="0"/>
              <a:t>Last week, I spoke to the fact that we all have our own ways.  Similar, but 						 different.  Ways of doing things, ways of being – like with attitude, or decision-					 making, or with the judgments we make, or with our priorities – which is best 					 gauged by where we spend the most time and money.  Our truth filter greatly 					 effects our ways, because we make our decisions, big and small, based upon 					 what we believe is true or not true.  That was last week.  Now on to this week.					 ~Anyway, I think The two verses  - </a:t>
            </a:r>
            <a:r>
              <a:rPr lang="en-US" sz="1900" b="1" dirty="0"/>
              <a:t>17 and 18</a:t>
            </a:r>
            <a:r>
              <a:rPr lang="en-US" sz="1900" dirty="0"/>
              <a:t>, of </a:t>
            </a:r>
            <a:r>
              <a:rPr lang="en-US" sz="1900" b="1" dirty="0"/>
              <a:t>chapter 3</a:t>
            </a:r>
            <a:r>
              <a:rPr lang="en-US" sz="1900" dirty="0"/>
              <a:t> – encapsulate the 					 essence of the entire chapter.  So I want to focus on them and use the rest of 					 the chapter to supplement their message.  This portion </a:t>
            </a:r>
            <a:r>
              <a:rPr lang="en-US" sz="1900" b="1" i="1" dirty="0"/>
              <a:t>personifies</a:t>
            </a:r>
            <a:r>
              <a:rPr lang="en-US" sz="1900" dirty="0"/>
              <a:t> wisdom, 					 by addressing wisdom with the pronoun, “</a:t>
            </a:r>
            <a:r>
              <a:rPr lang="en-US" sz="1900" b="1" i="1" dirty="0"/>
              <a:t>her</a:t>
            </a:r>
            <a:r>
              <a:rPr lang="en-US" sz="1900" dirty="0"/>
              <a:t>”.  </a:t>
            </a:r>
            <a:r>
              <a:rPr lang="en-US" sz="1900" b="1" dirty="0"/>
              <a:t>Vs. 17</a:t>
            </a:r>
            <a:r>
              <a:rPr lang="en-US" sz="1900" dirty="0"/>
              <a:t> then says that “</a:t>
            </a:r>
            <a:r>
              <a:rPr lang="en-US" sz="1900" b="1" i="1" dirty="0"/>
              <a:t>her</a:t>
            </a:r>
            <a:r>
              <a:rPr lang="en-US" sz="1900" dirty="0"/>
              <a:t>” 					 ways (the ways of wisdom), are “</a:t>
            </a:r>
            <a:r>
              <a:rPr lang="en-US" sz="1900" b="1" i="1" dirty="0"/>
              <a:t>pleasant</a:t>
            </a:r>
            <a:r>
              <a:rPr lang="en-US" sz="1900" dirty="0"/>
              <a:t>”.  What an interesting observation 					 for Solomon to make – playing the early social scientist and psychologist! First,					 is wisdom always pleasant?  Well, no, of course not. If one is engaged in the 					 world to any real degree – in community with others - it will not always be pleasant, because people are people, and they can very </a:t>
            </a:r>
            <a:r>
              <a:rPr lang="en-US" sz="1900" b="1" i="1" dirty="0"/>
              <a:t>people-</a:t>
            </a:r>
            <a:r>
              <a:rPr lang="en-US" sz="1900" b="1" i="1" dirty="0" err="1"/>
              <a:t>ish</a:t>
            </a:r>
            <a:r>
              <a:rPr lang="en-US" sz="1900"/>
              <a:t>, if you know what I mean.  When we are dealing with people – and there is fallout and trouble that we have to deal with –  well, it affects our life!  It make our lives </a:t>
            </a:r>
            <a:r>
              <a:rPr lang="en-US" sz="1900" b="1" i="1"/>
              <a:t>UN</a:t>
            </a:r>
            <a:r>
              <a:rPr lang="en-US" sz="1900"/>
              <a:t>-pleasant, even if we have been wise!  That’s hard!  So,.. is it </a:t>
            </a:r>
            <a:r>
              <a:rPr lang="en-US" sz="1900" b="1" i="1"/>
              <a:t>ALWAYS</a:t>
            </a:r>
            <a:r>
              <a:rPr lang="en-US" sz="1900"/>
              <a:t> pleasant to be wise and to do what is wise in a world where the wise are in the minority?!  </a:t>
            </a:r>
            <a:r>
              <a:rPr lang="en-US" sz="1900" b="1" i="1"/>
              <a:t>No - It isn’t!  </a:t>
            </a:r>
            <a:r>
              <a:rPr lang="en-US" sz="1900"/>
              <a:t>But the wise are not </a:t>
            </a:r>
            <a:r>
              <a:rPr lang="en-US" sz="1900" b="1" i="1"/>
              <a:t>making their own lives harder</a:t>
            </a:r>
            <a:r>
              <a:rPr lang="en-US" sz="1900"/>
              <a:t>, or harder for those around them!  That’s key!  The wise do not act, or react, or especially, over-react, and sabotage their own future!  So, in the short run there is plenty of </a:t>
            </a:r>
            <a:r>
              <a:rPr lang="en-US" sz="1900" b="1"/>
              <a:t>crises, difficulties, hard decisions, complications, disasters,</a:t>
            </a:r>
            <a:r>
              <a:rPr lang="en-US" sz="1900"/>
              <a:t> and </a:t>
            </a:r>
            <a:r>
              <a:rPr lang="en-US" sz="1900" b="1"/>
              <a:t>other kinds of troubles</a:t>
            </a:r>
            <a:r>
              <a:rPr lang="en-US" sz="1900"/>
              <a:t>, because we live with people, and people are,.. well,.. </a:t>
            </a:r>
            <a:r>
              <a:rPr lang="en-US" sz="1900" b="1" i="1"/>
              <a:t>people</a:t>
            </a:r>
            <a:r>
              <a:rPr lang="en-US" sz="1900"/>
              <a:t> -</a:t>
            </a:r>
            <a:r>
              <a:rPr lang="en-US" sz="1900" b="1" i="1"/>
              <a:t> </a:t>
            </a:r>
            <a:r>
              <a:rPr lang="en-US" sz="1900"/>
              <a:t>and of course, we ourselves are people too – and that is all to be expected!  That is not always pleasant.  What is pleasant is when one is able to help, and when people are humble enough to be open to the assistance you can give them.  Then it is a blessing!  It doesn’t get any more pleasant than that, actually!  But here we see a promise of pleasantness that comes to the wise.  When we are not solving the problems of being with people, we have peace and periods of rest.  We are not </a:t>
            </a:r>
            <a:r>
              <a:rPr lang="en-US" sz="1900" b="1" i="1"/>
              <a:t>also</a:t>
            </a:r>
            <a:r>
              <a:rPr lang="en-US" sz="1900"/>
              <a:t> in turmoil </a:t>
            </a:r>
            <a:r>
              <a:rPr lang="en-US" sz="1900" b="1" i="1"/>
              <a:t>of our own making</a:t>
            </a:r>
            <a:r>
              <a:rPr lang="en-US" sz="1900"/>
              <a:t>.  Now, we have peace and harmony within our own brains when we are at rest, and within our circle of family and friends when we are with them, and it is a wonderful blessing of everyday life! </a:t>
            </a:r>
            <a:r>
              <a:rPr lang="en-US" sz="1900" b="1"/>
              <a:t>[ Ps. 133</a:t>
            </a:r>
            <a:r>
              <a:rPr lang="en-US" sz="1900"/>
              <a:t>]</a:t>
            </a:r>
          </a:p>
        </p:txBody>
      </p:sp>
      <p:sp>
        <p:nvSpPr>
          <p:cNvPr id="6" name="Slide Number Placeholder 5">
            <a:extLst>
              <a:ext uri="{FF2B5EF4-FFF2-40B4-BE49-F238E27FC236}">
                <a16:creationId xmlns:a16="http://schemas.microsoft.com/office/drawing/2014/main" id="{B84FAA55-A89E-F746-89F5-D43387D96509}"/>
              </a:ext>
            </a:extLst>
          </p:cNvPr>
          <p:cNvSpPr>
            <a:spLocks noGrp="1"/>
          </p:cNvSpPr>
          <p:nvPr>
            <p:ph type="sldNum" sz="quarter" idx="12"/>
          </p:nvPr>
        </p:nvSpPr>
        <p:spPr>
          <a:xfrm>
            <a:off x="11850130" y="6072027"/>
            <a:ext cx="341870" cy="674762"/>
          </a:xfrm>
        </p:spPr>
        <p:txBody>
          <a:bodyPr/>
          <a:lstStyle/>
          <a:p>
            <a:fld id="{29165F3C-9A8F-DA47-94C3-0FDB34A54098}" type="slidenum">
              <a:rPr lang="en-US" smtClean="0"/>
              <a:t>2</a:t>
            </a:fld>
            <a:endParaRPr lang="en-US"/>
          </a:p>
        </p:txBody>
      </p:sp>
      <p:pic>
        <p:nvPicPr>
          <p:cNvPr id="8" name="Picture 7">
            <a:extLst>
              <a:ext uri="{FF2B5EF4-FFF2-40B4-BE49-F238E27FC236}">
                <a16:creationId xmlns:a16="http://schemas.microsoft.com/office/drawing/2014/main" id="{34861D62-84A3-5847-8702-6F4A62E35B5C}"/>
              </a:ext>
            </a:extLst>
          </p:cNvPr>
          <p:cNvPicPr>
            <a:picLocks noChangeAspect="1"/>
          </p:cNvPicPr>
          <p:nvPr/>
        </p:nvPicPr>
        <p:blipFill>
          <a:blip r:embed="rId2"/>
          <a:stretch>
            <a:fillRect/>
          </a:stretch>
        </p:blipFill>
        <p:spPr>
          <a:xfrm>
            <a:off x="7770724" y="0"/>
            <a:ext cx="4421275" cy="3429000"/>
          </a:xfrm>
          <a:prstGeom prst="rect">
            <a:avLst/>
          </a:prstGeom>
        </p:spPr>
      </p:pic>
    </p:spTree>
    <p:extLst>
      <p:ext uri="{BB962C8B-B14F-4D97-AF65-F5344CB8AC3E}">
        <p14:creationId xmlns:p14="http://schemas.microsoft.com/office/powerpoint/2010/main" val="2729393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8E696-8B14-BD43-98FA-8D45A4449CC4}"/>
              </a:ext>
            </a:extLst>
          </p:cNvPr>
          <p:cNvSpPr>
            <a:spLocks noGrp="1"/>
          </p:cNvSpPr>
          <p:nvPr>
            <p:ph type="title"/>
          </p:nvPr>
        </p:nvSpPr>
        <p:spPr>
          <a:xfrm>
            <a:off x="838200" y="-174660"/>
            <a:ext cx="10515600" cy="924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8AD6A802-8F1A-4144-B50E-E03AA9B60318}"/>
              </a:ext>
            </a:extLst>
          </p:cNvPr>
          <p:cNvSpPr>
            <a:spLocks noGrp="1"/>
          </p:cNvSpPr>
          <p:nvPr>
            <p:ph idx="1"/>
          </p:nvPr>
        </p:nvSpPr>
        <p:spPr>
          <a:xfrm>
            <a:off x="0" y="0"/>
            <a:ext cx="12192000" cy="7337778"/>
          </a:xfrm>
        </p:spPr>
        <p:txBody>
          <a:bodyPr>
            <a:normAutofit fontScale="92500" lnSpcReduction="20000"/>
          </a:bodyPr>
          <a:lstStyle/>
          <a:p>
            <a:pPr marL="0" indent="0">
              <a:buNone/>
            </a:pPr>
            <a:r>
              <a:rPr lang="en-US" sz="1900" dirty="0"/>
              <a:t>In </a:t>
            </a:r>
            <a:r>
              <a:rPr lang="en-US" sz="1900" b="1" dirty="0"/>
              <a:t>vs. 3 </a:t>
            </a:r>
            <a:r>
              <a:rPr lang="en-US" sz="1900" dirty="0"/>
              <a:t>- Solomon commends “</a:t>
            </a:r>
            <a:r>
              <a:rPr lang="en-US" sz="1900" b="1" i="1" dirty="0"/>
              <a:t>love and faithfulness</a:t>
            </a:r>
            <a:r>
              <a:rPr lang="en-US" sz="1900" dirty="0"/>
              <a:t>” to us – which also are two key fruit of the Spirit in Galatians 5.  Why?  Well, because it is wise to be/do so!  These are two key characteristics of wisdom.  Wisdom comes from the 			 mind and heart of God!  All the timeless characteristics of wisdom find their greatest expression in 			 Jesus Christ, who was/is God!  He was the living, walking embodiment of wisdom! </a:t>
            </a:r>
            <a:r>
              <a:rPr lang="en-US" sz="1900" b="1" i="1" dirty="0"/>
              <a:t>Love</a:t>
            </a:r>
            <a:r>
              <a:rPr lang="en-US" sz="1900" dirty="0"/>
              <a:t> is what the 			 Spirit of God was left behind to bring about/bear in us!  If we do not have love, we do not have the 			 Spirit in us </a:t>
            </a:r>
            <a:r>
              <a:rPr lang="en-US" sz="1900" b="1" dirty="0"/>
              <a:t>[*1 John 4:7,8</a:t>
            </a:r>
            <a:r>
              <a:rPr lang="en-US" sz="1900" dirty="0"/>
              <a:t>].  But if we have the Spirit, He compels us to do what is right!  As Christ-				 followers, we can do nothing other than what we believe is the right thing!  Actually, people do not do 			 wrong things because they believe it to be the wrong thing. They do the wrong thing because they 			 believe it to be the right thing!  People rarely do what is wrong purposefully.  In the O.T. there is a 				 common 	phrase – “</a:t>
            </a:r>
            <a:r>
              <a:rPr lang="en-US" sz="1900" b="1" i="1" dirty="0"/>
              <a:t>and men did what was right in their own eyes</a:t>
            </a:r>
            <a:r>
              <a:rPr lang="en-US" sz="1900" dirty="0"/>
              <a:t>”.  It was a way of saying that 				 people were lawless, corrupt, evil – because what they justified as the right thing to do was in actually 			 the wrong thing!  But it doesn’t say, ”</a:t>
            </a:r>
            <a:r>
              <a:rPr lang="en-US" sz="1900" i="1" dirty="0"/>
              <a:t>they did wrong in their own eyes</a:t>
            </a:r>
            <a:r>
              <a:rPr lang="en-US" sz="1900" dirty="0"/>
              <a:t>”, does it?  No - they turned it 			 around in their own brains so that the bad they did was “good and right” to do!  But such is the 				 wonder of the fallen human brain!  We so easily exonerate ourselves, and, conversely, condemn 				 everyone else!  *This week we were driving on the outskirts of Shawano, and someone pulled out in 			 front of us, and then began a slow, unsteady course, blocking our way - acting like they were turning, 			 and then changing their mind, straightening out, speeding up, slowing down, driving between the two 			 right lanes, and then finally turning.  They had a Minnesota license plate, so I guess I wasn’t surprised      !  Even </a:t>
            </a:r>
            <a:r>
              <a:rPr lang="en-US" sz="1900" b="1" i="1" dirty="0"/>
              <a:t>Karen</a:t>
            </a:r>
            <a:r>
              <a:rPr lang="en-US" sz="1900" dirty="0"/>
              <a:t> wasn’t happy this time, but this time</a:t>
            </a:r>
            <a:r>
              <a:rPr lang="en-US" sz="1900" b="1" i="1" dirty="0"/>
              <a:t> I </a:t>
            </a:r>
            <a:r>
              <a:rPr lang="en-US" sz="1900" dirty="0"/>
              <a:t>commented to her that it was </a:t>
            </a:r>
            <a:r>
              <a:rPr lang="en-US" sz="1900" i="1" dirty="0"/>
              <a:t>nothing that I hadn’t done occasionally </a:t>
            </a:r>
            <a:r>
              <a:rPr lang="en-US" sz="1900" dirty="0"/>
              <a:t>- especially if and when I’m not familiar with the roads, or, also, if it is dark but there are flashing lights for construction zones.  But, the point is that </a:t>
            </a:r>
            <a:r>
              <a:rPr lang="en-US" sz="1900" b="1" i="1" dirty="0"/>
              <a:t>I </a:t>
            </a:r>
            <a:r>
              <a:rPr lang="en-US" sz="1900" dirty="0"/>
              <a:t>have made similar mistakes, and I am sad to have to admit that I have not always been that gracious to other drivers – well,.. depending upon just how bad their bad move actually was!  With </a:t>
            </a:r>
            <a:r>
              <a:rPr lang="en-US" sz="1900" b="1" i="1" dirty="0"/>
              <a:t>very</a:t>
            </a:r>
            <a:r>
              <a:rPr lang="en-US" sz="1900" dirty="0"/>
              <a:t> poor driving, I can be quite reactionary!  “</a:t>
            </a:r>
            <a:r>
              <a:rPr lang="en-US" sz="1900" i="1" dirty="0"/>
              <a:t>Wow – that was a stupid move</a:t>
            </a:r>
            <a:r>
              <a:rPr lang="en-US" sz="1900" dirty="0"/>
              <a:t>!”  </a:t>
            </a:r>
            <a:r>
              <a:rPr lang="en-US" sz="1900" b="1" dirty="0"/>
              <a:t>But</a:t>
            </a:r>
            <a:r>
              <a:rPr lang="en-US" sz="1900" dirty="0"/>
              <a:t> I actually </a:t>
            </a:r>
            <a:r>
              <a:rPr lang="en-US" sz="1900" b="1" i="1" dirty="0"/>
              <a:t>talk to myself </a:t>
            </a:r>
            <a:r>
              <a:rPr lang="en-US" sz="1900" dirty="0"/>
              <a:t>that way, also, when I know I’ve just driven badly.  “</a:t>
            </a:r>
            <a:r>
              <a:rPr lang="en-US" sz="1900" i="1" dirty="0"/>
              <a:t>Well, Hettinga, that was a dumb move</a:t>
            </a:r>
            <a:r>
              <a:rPr lang="en-US" sz="1900" b="1" i="1" dirty="0"/>
              <a:t>!”</a:t>
            </a:r>
            <a:r>
              <a:rPr lang="en-US" sz="1900" dirty="0"/>
              <a:t> .  If I had a quarter for every time I said that!  But who of us </a:t>
            </a:r>
            <a:r>
              <a:rPr lang="en-US" sz="1900" b="1" i="1" dirty="0"/>
              <a:t>does not </a:t>
            </a:r>
            <a:r>
              <a:rPr lang="en-US" sz="1900" dirty="0"/>
              <a:t>do this – judge others for what we ourselves have done?  Very few, I think!  It is a part of fallen human nature – and one we need to fight in the Name of Jesus, I think!  It is not wise to be hypocritical!  </a:t>
            </a:r>
          </a:p>
          <a:p>
            <a:pPr marL="0" indent="0">
              <a:buNone/>
            </a:pPr>
            <a:r>
              <a:rPr lang="en-US" sz="1900" dirty="0"/>
              <a:t>So wisdom is about doing that which is obviously the right/more pleasant thing!  The ability </a:t>
            </a:r>
            <a:r>
              <a:rPr lang="en-US" sz="1900" b="1" dirty="0"/>
              <a:t>to know, understand, discern</a:t>
            </a:r>
            <a:r>
              <a:rPr lang="en-US" sz="1900" dirty="0"/>
              <a:t>, have the </a:t>
            </a:r>
            <a:r>
              <a:rPr lang="en-US" sz="1900" b="1" dirty="0"/>
              <a:t>common sense</a:t>
            </a:r>
            <a:r>
              <a:rPr lang="en-US" sz="1900" dirty="0"/>
              <a:t> to do what God gives us the sense to do, is “</a:t>
            </a:r>
            <a:r>
              <a:rPr lang="en-US" sz="1900" b="1" i="1" dirty="0"/>
              <a:t>more precious than rubies</a:t>
            </a:r>
            <a:r>
              <a:rPr lang="en-US" sz="1900" dirty="0"/>
              <a:t>” - </a:t>
            </a:r>
            <a:r>
              <a:rPr lang="en-US" sz="1900" b="1" dirty="0"/>
              <a:t>vs. 15</a:t>
            </a:r>
            <a:r>
              <a:rPr lang="en-US" sz="1900" dirty="0"/>
              <a:t>.  It is “</a:t>
            </a:r>
            <a:r>
              <a:rPr lang="en-US" sz="1900" b="1" i="1" dirty="0"/>
              <a:t>more profitable than silver</a:t>
            </a:r>
            <a:r>
              <a:rPr lang="en-US" sz="1900" dirty="0"/>
              <a:t>”, and ”</a:t>
            </a:r>
            <a:r>
              <a:rPr lang="en-US" sz="1900" b="1" i="1" dirty="0"/>
              <a:t>yields better returns than gold</a:t>
            </a:r>
            <a:r>
              <a:rPr lang="en-US" sz="1900" dirty="0"/>
              <a:t>”!  BTW – no amount of gold or silver, and no amount of gemstones makes a person wealthy - that is, if you don’t first have wisdom!  Those precious and expensive elements cannot deliver it!  In fact, they can greatly exacerbate one’s foolishness – make it bigger/more glaring!  We have countless examples of this in society!  Just like vast knowledge without wisdom is just a bigger canvas to slop on more ugly, and the rot of rank stupidity – likewise wealth, without first having wisdom, it just a recipe for more </a:t>
            </a:r>
            <a:r>
              <a:rPr lang="en-US" sz="1900" b="1" dirty="0"/>
              <a:t>excess</a:t>
            </a:r>
            <a:r>
              <a:rPr lang="en-US" sz="1900" dirty="0"/>
              <a:t>, more </a:t>
            </a:r>
            <a:r>
              <a:rPr lang="en-US" sz="1900" b="1" dirty="0"/>
              <a:t>disconten</a:t>
            </a:r>
            <a:r>
              <a:rPr lang="en-US" sz="1900" dirty="0"/>
              <a:t>t and </a:t>
            </a:r>
            <a:r>
              <a:rPr lang="en-US" sz="1900" b="1" dirty="0"/>
              <a:t>unhappiness</a:t>
            </a:r>
            <a:r>
              <a:rPr lang="en-US" sz="1900" dirty="0"/>
              <a:t>, more </a:t>
            </a:r>
            <a:r>
              <a:rPr lang="en-US" sz="1900" b="1" dirty="0"/>
              <a:t>loneliness,</a:t>
            </a:r>
            <a:r>
              <a:rPr lang="en-US" sz="1900" dirty="0"/>
              <a:t> and more  </a:t>
            </a:r>
            <a:r>
              <a:rPr lang="en-US" sz="1900" b="1" dirty="0"/>
              <a:t>yearning for a significance </a:t>
            </a:r>
            <a:r>
              <a:rPr lang="en-US" sz="1900" dirty="0"/>
              <a:t>that wealth just cannot give a person</a:t>
            </a:r>
            <a:r>
              <a:rPr lang="en-US" sz="1900" b="1" dirty="0"/>
              <a:t>.</a:t>
            </a:r>
            <a:r>
              <a:rPr lang="en-US" sz="1900" dirty="0"/>
              <a:t>  Again, countless examples – Hollywood, politics/powerbrokers, higher It just give </a:t>
            </a:r>
            <a:r>
              <a:rPr lang="en-US" sz="1900" dirty="0" err="1"/>
              <a:t>greatr</a:t>
            </a:r>
            <a:r>
              <a:rPr lang="en-US" sz="1900" dirty="0"/>
              <a:t> expression to our lack of wisdom/to our foolishness!  Wisdom does the opposite – it gives satisfaction and fulfillment!</a:t>
            </a:r>
          </a:p>
        </p:txBody>
      </p:sp>
      <p:sp>
        <p:nvSpPr>
          <p:cNvPr id="4" name="Slide Number Placeholder 3">
            <a:extLst>
              <a:ext uri="{FF2B5EF4-FFF2-40B4-BE49-F238E27FC236}">
                <a16:creationId xmlns:a16="http://schemas.microsoft.com/office/drawing/2014/main" id="{32E3A50F-59AC-E64B-98CA-55AAB09F2A79}"/>
              </a:ext>
            </a:extLst>
          </p:cNvPr>
          <p:cNvSpPr>
            <a:spLocks noGrp="1"/>
          </p:cNvSpPr>
          <p:nvPr>
            <p:ph type="sldNum" sz="quarter" idx="12"/>
          </p:nvPr>
        </p:nvSpPr>
        <p:spPr>
          <a:xfrm>
            <a:off x="11988800" y="6536724"/>
            <a:ext cx="203200" cy="321276"/>
          </a:xfrm>
        </p:spPr>
        <p:txBody>
          <a:bodyPr/>
          <a:lstStyle/>
          <a:p>
            <a:fld id="{29165F3C-9A8F-DA47-94C3-0FDB34A54098}" type="slidenum">
              <a:rPr lang="en-US" smtClean="0"/>
              <a:t>3</a:t>
            </a:fld>
            <a:endParaRPr lang="en-US" dirty="0"/>
          </a:p>
        </p:txBody>
      </p:sp>
      <p:pic>
        <p:nvPicPr>
          <p:cNvPr id="6" name="Picture 5">
            <a:extLst>
              <a:ext uri="{FF2B5EF4-FFF2-40B4-BE49-F238E27FC236}">
                <a16:creationId xmlns:a16="http://schemas.microsoft.com/office/drawing/2014/main" id="{89F8A110-EE6B-9543-A7AF-C8888989D042}"/>
              </a:ext>
            </a:extLst>
          </p:cNvPr>
          <p:cNvPicPr>
            <a:picLocks noChangeAspect="1"/>
          </p:cNvPicPr>
          <p:nvPr/>
        </p:nvPicPr>
        <p:blipFill>
          <a:blip r:embed="rId2"/>
          <a:stretch>
            <a:fillRect/>
          </a:stretch>
        </p:blipFill>
        <p:spPr>
          <a:xfrm>
            <a:off x="9592060" y="293512"/>
            <a:ext cx="2527716" cy="2892658"/>
          </a:xfrm>
          <a:prstGeom prst="rect">
            <a:avLst/>
          </a:prstGeom>
        </p:spPr>
      </p:pic>
      <p:pic>
        <p:nvPicPr>
          <p:cNvPr id="8" name="Graphic 7" descr="Smiling face with no fill">
            <a:extLst>
              <a:ext uri="{FF2B5EF4-FFF2-40B4-BE49-F238E27FC236}">
                <a16:creationId xmlns:a16="http://schemas.microsoft.com/office/drawing/2014/main" id="{B3EE0356-744F-F348-AFAD-C429062FF1D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0800000" flipV="1">
            <a:off x="9496339" y="3268362"/>
            <a:ext cx="254970" cy="211320"/>
          </a:xfrm>
          <a:prstGeom prst="rect">
            <a:avLst/>
          </a:prstGeom>
        </p:spPr>
      </p:pic>
    </p:spTree>
    <p:extLst>
      <p:ext uri="{BB962C8B-B14F-4D97-AF65-F5344CB8AC3E}">
        <p14:creationId xmlns:p14="http://schemas.microsoft.com/office/powerpoint/2010/main" val="632629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8E696-8B14-BD43-98FA-8D45A4449CC4}"/>
              </a:ext>
            </a:extLst>
          </p:cNvPr>
          <p:cNvSpPr>
            <a:spLocks noGrp="1"/>
          </p:cNvSpPr>
          <p:nvPr>
            <p:ph type="title"/>
          </p:nvPr>
        </p:nvSpPr>
        <p:spPr>
          <a:xfrm>
            <a:off x="838200" y="-174660"/>
            <a:ext cx="10515600" cy="92468"/>
          </a:xfrm>
        </p:spPr>
        <p:txBody>
          <a:bodyPr>
            <a:normAutofit fontScale="90000"/>
          </a:bodyPr>
          <a:lstStyle/>
          <a:p>
            <a:endParaRPr lang="en-US"/>
          </a:p>
        </p:txBody>
      </p:sp>
      <p:sp>
        <p:nvSpPr>
          <p:cNvPr id="3" name="Content Placeholder 2">
            <a:extLst>
              <a:ext uri="{FF2B5EF4-FFF2-40B4-BE49-F238E27FC236}">
                <a16:creationId xmlns:a16="http://schemas.microsoft.com/office/drawing/2014/main" id="{8AD6A802-8F1A-4144-B50E-E03AA9B60318}"/>
              </a:ext>
            </a:extLst>
          </p:cNvPr>
          <p:cNvSpPr>
            <a:spLocks noGrp="1"/>
          </p:cNvSpPr>
          <p:nvPr>
            <p:ph idx="1"/>
          </p:nvPr>
        </p:nvSpPr>
        <p:spPr>
          <a:xfrm>
            <a:off x="0" y="-1"/>
            <a:ext cx="12192000" cy="7270045"/>
          </a:xfrm>
        </p:spPr>
        <p:txBody>
          <a:bodyPr>
            <a:normAutofit lnSpcReduction="10000"/>
          </a:bodyPr>
          <a:lstStyle/>
          <a:p>
            <a:pPr marL="0" indent="0">
              <a:buNone/>
            </a:pPr>
            <a:r>
              <a:rPr lang="en-US" sz="1900" dirty="0"/>
              <a:t>It says in </a:t>
            </a:r>
            <a:r>
              <a:rPr lang="en-US" sz="1900" b="1" dirty="0"/>
              <a:t>vs. 16</a:t>
            </a:r>
            <a:r>
              <a:rPr lang="en-US" sz="1900" dirty="0"/>
              <a:t> that wisdom is “</a:t>
            </a:r>
            <a:r>
              <a:rPr lang="en-US" sz="1900" b="1" i="1" dirty="0"/>
              <a:t>a tree of life to those who embrace her</a:t>
            </a:r>
            <a:r>
              <a:rPr lang="en-US" sz="1900" dirty="0"/>
              <a:t>” – to those that </a:t>
            </a:r>
            <a:r>
              <a:rPr lang="en-US" sz="1900" b="1" dirty="0"/>
              <a:t>seek</a:t>
            </a:r>
            <a:r>
              <a:rPr lang="en-US" sz="1900" dirty="0"/>
              <a:t> her, l</a:t>
            </a:r>
            <a:r>
              <a:rPr lang="en-US" sz="1900" b="1" dirty="0"/>
              <a:t>ove</a:t>
            </a:r>
            <a:r>
              <a:rPr lang="en-US" sz="1900" dirty="0"/>
              <a:t> her, </a:t>
            </a:r>
            <a:r>
              <a:rPr lang="en-US" sz="1900" b="1" dirty="0"/>
              <a:t>cling</a:t>
            </a:r>
            <a:r>
              <a:rPr lang="en-US" sz="1900" dirty="0"/>
              <a:t> to her, </a:t>
            </a:r>
            <a:r>
              <a:rPr lang="en-US" sz="1900" b="1" dirty="0"/>
              <a:t>use</a:t>
            </a:r>
            <a:r>
              <a:rPr lang="en-US" sz="1900" dirty="0"/>
              <a:t> her, who will </a:t>
            </a:r>
            <a:r>
              <a:rPr lang="en-US" sz="1900" b="1" dirty="0"/>
              <a:t>not betray </a:t>
            </a:r>
            <a:r>
              <a:rPr lang="en-US" sz="1900" dirty="0"/>
              <a:t>her – they will taste all the goodness of life!   Wisdom equates to 			 </a:t>
            </a:r>
            <a:r>
              <a:rPr lang="en-US" sz="1900" b="1" i="1" dirty="0"/>
              <a:t>righteousness</a:t>
            </a:r>
            <a:r>
              <a:rPr lang="en-US" sz="1900" dirty="0"/>
              <a:t>.  Wisdom does the right things.  Jesus does not use the word wisdom much, but 			 He uses its counterpart, the word “</a:t>
            </a:r>
            <a:r>
              <a:rPr lang="en-US" sz="1900" b="1" i="1" dirty="0"/>
              <a:t>righteousness</a:t>
            </a:r>
            <a:r>
              <a:rPr lang="en-US" sz="1900" dirty="0"/>
              <a:t>”.  A person that does the right things, who 				 sticks to the good – the</a:t>
            </a:r>
            <a:r>
              <a:rPr lang="en-US" sz="1900" b="1" i="1" dirty="0"/>
              <a:t> </a:t>
            </a:r>
            <a:r>
              <a:rPr lang="en-US" sz="1900" dirty="0"/>
              <a:t>“</a:t>
            </a:r>
            <a:r>
              <a:rPr lang="en-US" sz="1900" b="1" i="1" dirty="0"/>
              <a:t>pleasant ways</a:t>
            </a:r>
            <a:r>
              <a:rPr lang="en-US" sz="1900" dirty="0"/>
              <a:t>”, and “</a:t>
            </a:r>
            <a:r>
              <a:rPr lang="en-US" sz="1900" b="1" i="1" dirty="0"/>
              <a:t>the paths of peace</a:t>
            </a:r>
            <a:r>
              <a:rPr lang="en-US" sz="1900" dirty="0"/>
              <a:t>” [</a:t>
            </a:r>
            <a:r>
              <a:rPr lang="en-US" sz="1900" b="1" dirty="0"/>
              <a:t>vs. 17</a:t>
            </a:r>
            <a:r>
              <a:rPr lang="en-US" sz="1900" dirty="0"/>
              <a:t>] – they are both 				 blessed in their own life, and are a blessing in the lives of others!  There is less stress to a life of 			 wisdom because there is less fallout from our own foolishness!  Therefore it mentions “</a:t>
            </a:r>
            <a:r>
              <a:rPr lang="en-US" sz="1900" b="1" i="1" dirty="0"/>
              <a:t>long 				 life</a:t>
            </a:r>
            <a:r>
              <a:rPr lang="en-US" sz="1900" dirty="0"/>
              <a:t>” here in (</a:t>
            </a:r>
            <a:r>
              <a:rPr lang="en-US" sz="1900" b="1" dirty="0"/>
              <a:t>vs. 16</a:t>
            </a:r>
            <a:r>
              <a:rPr lang="en-US" sz="1900" dirty="0"/>
              <a:t>).  It contributes to health and a sense of well-being!  When you have peace                                                                                                                                                                                                                                                                                                                                                                                                                                                                                                                                                                                                                                                                                                                                                                                                                                                                                                                                                                                                                                                                                                                                                                                                                                                                                                                                                                                                                                                                                                                                                                                                                                                                                                                                                                                                                                                                                   of mind, and peace in your relationships, it is because you are creating peace!  Peace doesn’t 				 just happen – not on a fallen earth!  War is, historically, our default /go-to  state of mind!  				 *When my boys were children, with little sense of restraint -  they didn’t do peace!  They did 			 	 war!  I’ve never seen anything like it!  It was imbedded in their essence!  Pressing each other’s buttons came as naturally as breathing to them.  </a:t>
            </a:r>
            <a:r>
              <a:rPr lang="en-US" sz="1900" b="1" i="1" dirty="0"/>
              <a:t>I never had to teach them how to do that!  War was completely self-taught!  </a:t>
            </a:r>
            <a:r>
              <a:rPr lang="en-US" sz="1900" dirty="0"/>
              <a:t>They got punished practically every day for fighting, multiple times some days, but do you think that stopped them from going at it?  No way! However - </a:t>
            </a:r>
            <a:r>
              <a:rPr lang="en-US" sz="1900" b="1" dirty="0"/>
              <a:t>peace</a:t>
            </a:r>
            <a:r>
              <a:rPr lang="en-US" sz="1900" dirty="0"/>
              <a:t>,.. now, that was something I had to </a:t>
            </a:r>
            <a:r>
              <a:rPr lang="en-US" sz="1900" b="1" i="1" dirty="0"/>
              <a:t>continually teach, assist, and try to enforce</a:t>
            </a:r>
            <a:r>
              <a:rPr lang="en-US" sz="1900" dirty="0"/>
              <a:t>!  Nothing about peace came naturally!  They seemed to </a:t>
            </a:r>
            <a:r>
              <a:rPr lang="en-US" sz="1900" b="1" i="1" dirty="0"/>
              <a:t>enjoy</a:t>
            </a:r>
            <a:r>
              <a:rPr lang="en-US" sz="1900" dirty="0"/>
              <a:t> fighting, arguing, yelling at each other!  And it is not just my kids.  I saw it in other people’s kids across the board!  I’ve seen it in my kids kids (my grandkids)!  They are growing up a bit now, so they have better control of themselves, but it was rough for a few years!  But, then, I was off the hook to fix them!  Oh, I helped here and there where I could, but now it was </a:t>
            </a:r>
            <a:r>
              <a:rPr lang="en-US" sz="1900" b="1" i="1" dirty="0"/>
              <a:t>their parent’s</a:t>
            </a:r>
            <a:r>
              <a:rPr lang="en-US" sz="1900" i="1" dirty="0"/>
              <a:t> </a:t>
            </a:r>
            <a:r>
              <a:rPr lang="en-US" sz="1900" dirty="0"/>
              <a:t>responsibility – my adult kids I mean!  I watched </a:t>
            </a:r>
            <a:r>
              <a:rPr lang="en-US" sz="1800" b="1" i="1" dirty="0"/>
              <a:t>THEM</a:t>
            </a:r>
            <a:r>
              <a:rPr lang="en-US" sz="1900" dirty="0"/>
              <a:t> try to teach peace to my grandchildren – forced hugging, forced “I’m </a:t>
            </a:r>
            <a:r>
              <a:rPr lang="en-US" sz="1900" dirty="0" err="1"/>
              <a:t>sorrys</a:t>
            </a:r>
            <a:r>
              <a:rPr lang="en-US" sz="1900" dirty="0"/>
              <a:t>”, time outs, and spankings too when it got really bad – and I couldn’t help but grin inside – “</a:t>
            </a:r>
            <a:r>
              <a:rPr lang="en-US" sz="1900" i="1" dirty="0"/>
              <a:t>HA!  Now </a:t>
            </a:r>
            <a:r>
              <a:rPr lang="en-US" sz="1900" b="1" i="1" dirty="0"/>
              <a:t>you</a:t>
            </a:r>
            <a:r>
              <a:rPr lang="en-US" sz="1900" i="1" dirty="0"/>
              <a:t> know what you put </a:t>
            </a:r>
            <a:r>
              <a:rPr lang="en-US" sz="1900" b="1" i="1" dirty="0"/>
              <a:t>us</a:t>
            </a:r>
            <a:r>
              <a:rPr lang="en-US" sz="1900" i="1" dirty="0"/>
              <a:t> through!!</a:t>
            </a:r>
            <a:r>
              <a:rPr lang="en-US" sz="1900" dirty="0"/>
              <a:t>”  Anyway, they’ve gotten along now, as adults, and they love each other, and spend time together when they can.  It’s turned out that all that work for peace paid off!  It didn’t seem that it ever would,.. but in the end it did!  And now my grandchildren are loving being together – and I’m loving that! It reminds me of </a:t>
            </a:r>
            <a:r>
              <a:rPr lang="en-US" sz="1900" b="1" dirty="0"/>
              <a:t>vs. 11 </a:t>
            </a:r>
            <a:r>
              <a:rPr lang="en-US" sz="1900" dirty="0"/>
              <a:t>– “</a:t>
            </a:r>
            <a:r>
              <a:rPr lang="en-US" sz="1900" b="1" i="1" dirty="0"/>
              <a:t>My son, do not despise the Lord’s discipline, or resent His rebuke</a:t>
            </a:r>
            <a:r>
              <a:rPr lang="en-US" sz="1900" dirty="0"/>
              <a:t>…”. Just as my sons were lost in war, without my discipline, so we are lost without the Lord lending a hand to hone off the rough edges and to help us walk </a:t>
            </a:r>
            <a:r>
              <a:rPr lang="en-US" sz="1900" b="1" i="1" dirty="0"/>
              <a:t>differently, better, more wisely and maturely</a:t>
            </a:r>
            <a:r>
              <a:rPr lang="en-US" sz="1900" dirty="0"/>
              <a:t>.  This is the reason for God giving us His Spirit - for His often fruitless efforts to remold and remake us, to bring about the characteristics of Jesus, and to be rid of our own corruption and destructiveness.  Solomon says “</a:t>
            </a:r>
            <a:r>
              <a:rPr lang="en-US" sz="1900" i="1" dirty="0"/>
              <a:t>Listen to God</a:t>
            </a:r>
            <a:r>
              <a:rPr lang="en-US" sz="1900" dirty="0"/>
              <a:t>!  He’s working for your best interests.  Move into, slide into, by dragged into (sometimes) a life characterized by the pleasantness of wisdom!” </a:t>
            </a:r>
            <a:r>
              <a:rPr lang="en-US" sz="1900" b="1" dirty="0"/>
              <a:t>[Col. 2:3 - where wisdom is hidden!]</a:t>
            </a:r>
          </a:p>
        </p:txBody>
      </p:sp>
      <p:sp>
        <p:nvSpPr>
          <p:cNvPr id="4" name="Slide Number Placeholder 3">
            <a:extLst>
              <a:ext uri="{FF2B5EF4-FFF2-40B4-BE49-F238E27FC236}">
                <a16:creationId xmlns:a16="http://schemas.microsoft.com/office/drawing/2014/main" id="{CA6D9027-15B8-084F-A08E-34550765AC24}"/>
              </a:ext>
            </a:extLst>
          </p:cNvPr>
          <p:cNvSpPr>
            <a:spLocks noGrp="1"/>
          </p:cNvSpPr>
          <p:nvPr>
            <p:ph type="sldNum" sz="quarter" idx="12"/>
          </p:nvPr>
        </p:nvSpPr>
        <p:spPr>
          <a:xfrm>
            <a:off x="11682804" y="6390042"/>
            <a:ext cx="412377" cy="467958"/>
          </a:xfrm>
        </p:spPr>
        <p:txBody>
          <a:bodyPr/>
          <a:lstStyle/>
          <a:p>
            <a:fld id="{29165F3C-9A8F-DA47-94C3-0FDB34A54098}" type="slidenum">
              <a:rPr lang="en-US" smtClean="0"/>
              <a:t>4</a:t>
            </a:fld>
            <a:endParaRPr lang="en-US"/>
          </a:p>
        </p:txBody>
      </p:sp>
      <p:pic>
        <p:nvPicPr>
          <p:cNvPr id="6" name="Picture 5">
            <a:extLst>
              <a:ext uri="{FF2B5EF4-FFF2-40B4-BE49-F238E27FC236}">
                <a16:creationId xmlns:a16="http://schemas.microsoft.com/office/drawing/2014/main" id="{E965E3E1-B004-D546-858D-209984A62F91}"/>
              </a:ext>
            </a:extLst>
          </p:cNvPr>
          <p:cNvPicPr>
            <a:picLocks noChangeAspect="1"/>
          </p:cNvPicPr>
          <p:nvPr/>
        </p:nvPicPr>
        <p:blipFill>
          <a:blip r:embed="rId2"/>
          <a:stretch>
            <a:fillRect/>
          </a:stretch>
        </p:blipFill>
        <p:spPr>
          <a:xfrm>
            <a:off x="9380668" y="311138"/>
            <a:ext cx="2714514" cy="2281455"/>
          </a:xfrm>
          <a:prstGeom prst="rect">
            <a:avLst/>
          </a:prstGeom>
        </p:spPr>
      </p:pic>
    </p:spTree>
    <p:extLst>
      <p:ext uri="{BB962C8B-B14F-4D97-AF65-F5344CB8AC3E}">
        <p14:creationId xmlns:p14="http://schemas.microsoft.com/office/powerpoint/2010/main" val="37697306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8218</TotalTime>
  <Words>136</Words>
  <Application>Microsoft Macintosh PowerPoint</Application>
  <PresentationFormat>Widescreen</PresentationFormat>
  <Paragraphs>16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50</cp:revision>
  <dcterms:created xsi:type="dcterms:W3CDTF">2024-11-04T15:12:14Z</dcterms:created>
  <dcterms:modified xsi:type="dcterms:W3CDTF">2024-11-10T15:06:01Z</dcterms:modified>
</cp:coreProperties>
</file>