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3" r:id="rId2"/>
    <p:sldId id="268" r:id="rId3"/>
    <p:sldId id="265" r:id="rId4"/>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49"/>
    <p:restoredTop sz="95366"/>
  </p:normalViewPr>
  <p:slideViewPr>
    <p:cSldViewPr snapToGrid="0" snapToObjects="1">
      <p:cViewPr varScale="1">
        <p:scale>
          <a:sx n="58" d="100"/>
          <a:sy n="58" d="100"/>
        </p:scale>
        <p:origin x="232" y="1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D66DC-D426-8A4D-ADC2-0DF45F0FF9E4}" type="datetimeFigureOut">
              <a:rPr lang="en-US" smtClean="0"/>
              <a:t>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CDBEA-87C2-C44C-AFFC-B5D57E50826E}" type="slidenum">
              <a:rPr lang="en-US" smtClean="0"/>
              <a:t>‹#›</a:t>
            </a:fld>
            <a:endParaRPr lang="en-US" dirty="0"/>
          </a:p>
        </p:txBody>
      </p:sp>
    </p:spTree>
    <p:extLst>
      <p:ext uri="{BB962C8B-B14F-4D97-AF65-F5344CB8AC3E}">
        <p14:creationId xmlns:p14="http://schemas.microsoft.com/office/powerpoint/2010/main" val="146869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a:t>
            </a:r>
          </a:p>
        </p:txBody>
      </p:sp>
      <p:sp>
        <p:nvSpPr>
          <p:cNvPr id="4" name="Slide Number Placeholder 3"/>
          <p:cNvSpPr>
            <a:spLocks noGrp="1"/>
          </p:cNvSpPr>
          <p:nvPr>
            <p:ph type="sldNum" sz="quarter" idx="5"/>
          </p:nvPr>
        </p:nvSpPr>
        <p:spPr/>
        <p:txBody>
          <a:bodyPr/>
          <a:lstStyle/>
          <a:p>
            <a:fld id="{CBECDBEA-87C2-C44C-AFFC-B5D57E50826E}" type="slidenum">
              <a:rPr lang="en-US" smtClean="0"/>
              <a:t>4</a:t>
            </a:fld>
            <a:endParaRPr lang="en-US" dirty="0"/>
          </a:p>
        </p:txBody>
      </p:sp>
    </p:spTree>
    <p:extLst>
      <p:ext uri="{BB962C8B-B14F-4D97-AF65-F5344CB8AC3E}">
        <p14:creationId xmlns:p14="http://schemas.microsoft.com/office/powerpoint/2010/main" val="3918703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CE46B-A459-7F40-A2A1-62D21F2B02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080678-8E62-074A-8C4E-AE54C301F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600C73-FD49-1449-A9FA-3E92629AFB51}"/>
              </a:ext>
            </a:extLst>
          </p:cNvPr>
          <p:cNvSpPr>
            <a:spLocks noGrp="1"/>
          </p:cNvSpPr>
          <p:nvPr>
            <p:ph type="dt" sz="half" idx="10"/>
          </p:nvPr>
        </p:nvSpPr>
        <p:spPr/>
        <p:txBody>
          <a:bodyPr/>
          <a:lstStyle/>
          <a:p>
            <a:fld id="{DC410C32-23E8-E64C-BED6-6DE8618D08D5}" type="datetime1">
              <a:rPr lang="en-US" smtClean="0"/>
              <a:t>7/20/25</a:t>
            </a:fld>
            <a:endParaRPr lang="en-US" dirty="0"/>
          </a:p>
        </p:txBody>
      </p:sp>
      <p:sp>
        <p:nvSpPr>
          <p:cNvPr id="5" name="Footer Placeholder 4">
            <a:extLst>
              <a:ext uri="{FF2B5EF4-FFF2-40B4-BE49-F238E27FC236}">
                <a16:creationId xmlns:a16="http://schemas.microsoft.com/office/drawing/2014/main" id="{6595FFF2-B6AE-7642-A504-C5AE1F422B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1BAA9A-D506-4747-AC9F-54D4842024E0}"/>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413981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8846A-A373-4444-90FF-9622B0FC10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B1AE5E-DC43-F846-84D0-466A2E84A5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67550-D8F1-9A4F-8A44-FC1A0006C258}"/>
              </a:ext>
            </a:extLst>
          </p:cNvPr>
          <p:cNvSpPr>
            <a:spLocks noGrp="1"/>
          </p:cNvSpPr>
          <p:nvPr>
            <p:ph type="dt" sz="half" idx="10"/>
          </p:nvPr>
        </p:nvSpPr>
        <p:spPr/>
        <p:txBody>
          <a:bodyPr/>
          <a:lstStyle/>
          <a:p>
            <a:fld id="{640BBAC4-0BF6-1840-AE14-1F17E799ACD4}" type="datetime1">
              <a:rPr lang="en-US" smtClean="0"/>
              <a:t>7/20/25</a:t>
            </a:fld>
            <a:endParaRPr lang="en-US" dirty="0"/>
          </a:p>
        </p:txBody>
      </p:sp>
      <p:sp>
        <p:nvSpPr>
          <p:cNvPr id="5" name="Footer Placeholder 4">
            <a:extLst>
              <a:ext uri="{FF2B5EF4-FFF2-40B4-BE49-F238E27FC236}">
                <a16:creationId xmlns:a16="http://schemas.microsoft.com/office/drawing/2014/main" id="{B66D18B9-D8B7-6D4E-A51C-307FA48CD0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1B5979-AE3C-EC4E-9CA0-768465E1481E}"/>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277450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67B49-5AB5-0049-925D-44D8811397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68564D-9B79-714D-B6AA-BD4108D1C71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DB0DB-7492-D943-BB1E-48985CF35B31}"/>
              </a:ext>
            </a:extLst>
          </p:cNvPr>
          <p:cNvSpPr>
            <a:spLocks noGrp="1"/>
          </p:cNvSpPr>
          <p:nvPr>
            <p:ph type="dt" sz="half" idx="10"/>
          </p:nvPr>
        </p:nvSpPr>
        <p:spPr/>
        <p:txBody>
          <a:bodyPr/>
          <a:lstStyle/>
          <a:p>
            <a:fld id="{F7306C47-05B3-3C4A-BAC1-975774FAD99D}" type="datetime1">
              <a:rPr lang="en-US" smtClean="0"/>
              <a:t>7/20/25</a:t>
            </a:fld>
            <a:endParaRPr lang="en-US" dirty="0"/>
          </a:p>
        </p:txBody>
      </p:sp>
      <p:sp>
        <p:nvSpPr>
          <p:cNvPr id="5" name="Footer Placeholder 4">
            <a:extLst>
              <a:ext uri="{FF2B5EF4-FFF2-40B4-BE49-F238E27FC236}">
                <a16:creationId xmlns:a16="http://schemas.microsoft.com/office/drawing/2014/main" id="{961A56D5-C133-0048-ABB5-FA47C7BA26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BAFB27E-50C6-5E44-BDFA-7F1A1C0977B3}"/>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4134676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4D183-6996-8F42-9859-B69AFF3112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0F7F1-3B48-CB46-B109-9C658A2338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00CCD4-B574-8049-A73C-D2D5EC2CE768}"/>
              </a:ext>
            </a:extLst>
          </p:cNvPr>
          <p:cNvSpPr>
            <a:spLocks noGrp="1"/>
          </p:cNvSpPr>
          <p:nvPr>
            <p:ph type="dt" sz="half" idx="10"/>
          </p:nvPr>
        </p:nvSpPr>
        <p:spPr/>
        <p:txBody>
          <a:bodyPr/>
          <a:lstStyle/>
          <a:p>
            <a:fld id="{3200D174-A387-8841-9C42-8C3BCA616E64}" type="datetime1">
              <a:rPr lang="en-US" smtClean="0"/>
              <a:t>7/20/25</a:t>
            </a:fld>
            <a:endParaRPr lang="en-US" dirty="0"/>
          </a:p>
        </p:txBody>
      </p:sp>
      <p:sp>
        <p:nvSpPr>
          <p:cNvPr id="5" name="Footer Placeholder 4">
            <a:extLst>
              <a:ext uri="{FF2B5EF4-FFF2-40B4-BE49-F238E27FC236}">
                <a16:creationId xmlns:a16="http://schemas.microsoft.com/office/drawing/2014/main" id="{EA342985-4DCE-1A42-A3D2-A184436537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79E33B-A944-BD41-9DB5-5B288F09C80B}"/>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108913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5FC5-A555-F241-AB3C-08DAD365DD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BB9095-3C7A-124D-B44E-C7E59B89D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B731A69-DCB2-7C4F-8326-2AA5835696BC}"/>
              </a:ext>
            </a:extLst>
          </p:cNvPr>
          <p:cNvSpPr>
            <a:spLocks noGrp="1"/>
          </p:cNvSpPr>
          <p:nvPr>
            <p:ph type="dt" sz="half" idx="10"/>
          </p:nvPr>
        </p:nvSpPr>
        <p:spPr/>
        <p:txBody>
          <a:bodyPr/>
          <a:lstStyle/>
          <a:p>
            <a:fld id="{F17D02F2-9078-7348-A055-B0C461FB9022}" type="datetime1">
              <a:rPr lang="en-US" smtClean="0"/>
              <a:t>7/20/25</a:t>
            </a:fld>
            <a:endParaRPr lang="en-US" dirty="0"/>
          </a:p>
        </p:txBody>
      </p:sp>
      <p:sp>
        <p:nvSpPr>
          <p:cNvPr id="5" name="Footer Placeholder 4">
            <a:extLst>
              <a:ext uri="{FF2B5EF4-FFF2-40B4-BE49-F238E27FC236}">
                <a16:creationId xmlns:a16="http://schemas.microsoft.com/office/drawing/2014/main" id="{11FBB6DC-1432-0C40-8FE6-F26FD4AE64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04D3A1-CC6A-9546-ADA3-AB52CF9515E4}"/>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240286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06595-8407-AD47-8FA3-B3F924FE30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2BB22B-4E7D-2D4E-B7AA-127ABF5877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08E2A8-75FE-5B4D-8C53-E595A4E541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3750D-7C5D-0946-AEF0-CB09A387AB69}"/>
              </a:ext>
            </a:extLst>
          </p:cNvPr>
          <p:cNvSpPr>
            <a:spLocks noGrp="1"/>
          </p:cNvSpPr>
          <p:nvPr>
            <p:ph type="dt" sz="half" idx="10"/>
          </p:nvPr>
        </p:nvSpPr>
        <p:spPr/>
        <p:txBody>
          <a:bodyPr/>
          <a:lstStyle/>
          <a:p>
            <a:fld id="{54D235CC-4DFD-FD4F-AF51-A48138BBE084}" type="datetime1">
              <a:rPr lang="en-US" smtClean="0"/>
              <a:t>7/20/25</a:t>
            </a:fld>
            <a:endParaRPr lang="en-US" dirty="0"/>
          </a:p>
        </p:txBody>
      </p:sp>
      <p:sp>
        <p:nvSpPr>
          <p:cNvPr id="6" name="Footer Placeholder 5">
            <a:extLst>
              <a:ext uri="{FF2B5EF4-FFF2-40B4-BE49-F238E27FC236}">
                <a16:creationId xmlns:a16="http://schemas.microsoft.com/office/drawing/2014/main" id="{8A04DED1-598A-8646-B4B7-3DB59BF579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690A0FE-47D5-AC4D-8792-4022B43E304C}"/>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86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78A9A-6AD2-EE42-8A25-501DBEA89E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873640-2D20-AE4F-8675-608576FDBC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BEE518-375C-1045-B900-FA4183804C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82601F-3954-6D4B-9280-49FB645A7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1ECF226-FE7C-4349-9A7A-642481C58B9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8439C1-EC46-8D43-9C8F-ECC24E73CE25}"/>
              </a:ext>
            </a:extLst>
          </p:cNvPr>
          <p:cNvSpPr>
            <a:spLocks noGrp="1"/>
          </p:cNvSpPr>
          <p:nvPr>
            <p:ph type="dt" sz="half" idx="10"/>
          </p:nvPr>
        </p:nvSpPr>
        <p:spPr/>
        <p:txBody>
          <a:bodyPr/>
          <a:lstStyle/>
          <a:p>
            <a:fld id="{A9C264B1-AD1C-9A4F-84DC-C2BAB27F27EC}" type="datetime1">
              <a:rPr lang="en-US" smtClean="0"/>
              <a:t>7/20/25</a:t>
            </a:fld>
            <a:endParaRPr lang="en-US" dirty="0"/>
          </a:p>
        </p:txBody>
      </p:sp>
      <p:sp>
        <p:nvSpPr>
          <p:cNvPr id="8" name="Footer Placeholder 7">
            <a:extLst>
              <a:ext uri="{FF2B5EF4-FFF2-40B4-BE49-F238E27FC236}">
                <a16:creationId xmlns:a16="http://schemas.microsoft.com/office/drawing/2014/main" id="{BB8D02D6-134D-DF47-9C2B-2BD33C243B7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95D8B85-3262-144F-96E9-B18624DA13EA}"/>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5399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B5570-F196-B84C-A9D8-CD7BA86565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6DB7B5-1ED8-594E-B52C-590059B0E0EE}"/>
              </a:ext>
            </a:extLst>
          </p:cNvPr>
          <p:cNvSpPr>
            <a:spLocks noGrp="1"/>
          </p:cNvSpPr>
          <p:nvPr>
            <p:ph type="dt" sz="half" idx="10"/>
          </p:nvPr>
        </p:nvSpPr>
        <p:spPr/>
        <p:txBody>
          <a:bodyPr/>
          <a:lstStyle/>
          <a:p>
            <a:fld id="{6D096AEF-7857-6A47-B29E-84EAEFA1A252}" type="datetime1">
              <a:rPr lang="en-US" smtClean="0"/>
              <a:t>7/20/25</a:t>
            </a:fld>
            <a:endParaRPr lang="en-US" dirty="0"/>
          </a:p>
        </p:txBody>
      </p:sp>
      <p:sp>
        <p:nvSpPr>
          <p:cNvPr id="4" name="Footer Placeholder 3">
            <a:extLst>
              <a:ext uri="{FF2B5EF4-FFF2-40B4-BE49-F238E27FC236}">
                <a16:creationId xmlns:a16="http://schemas.microsoft.com/office/drawing/2014/main" id="{58F63E5C-CBEA-D64F-9D97-20DCD121B0A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D88EBBE-6249-8B4E-8C5C-3AA25FD542C6}"/>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100674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84E2B7-36B5-804C-A588-CEBEF8D9931F}"/>
              </a:ext>
            </a:extLst>
          </p:cNvPr>
          <p:cNvSpPr>
            <a:spLocks noGrp="1"/>
          </p:cNvSpPr>
          <p:nvPr>
            <p:ph type="dt" sz="half" idx="10"/>
          </p:nvPr>
        </p:nvSpPr>
        <p:spPr/>
        <p:txBody>
          <a:bodyPr/>
          <a:lstStyle/>
          <a:p>
            <a:fld id="{7CECEDCF-225E-5141-B2D4-BC681819DA5C}" type="datetime1">
              <a:rPr lang="en-US" smtClean="0"/>
              <a:t>7/20/25</a:t>
            </a:fld>
            <a:endParaRPr lang="en-US" dirty="0"/>
          </a:p>
        </p:txBody>
      </p:sp>
      <p:sp>
        <p:nvSpPr>
          <p:cNvPr id="3" name="Footer Placeholder 2">
            <a:extLst>
              <a:ext uri="{FF2B5EF4-FFF2-40B4-BE49-F238E27FC236}">
                <a16:creationId xmlns:a16="http://schemas.microsoft.com/office/drawing/2014/main" id="{40A3864F-1657-FA49-A0D2-34EE340DF11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C271D3-60F9-C142-9237-248641D7145E}"/>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399307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0DA80-92AC-E046-B72B-D6D5FEE5C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95FB1A-9C3E-3043-8630-562BB28AC5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5955E0-C80B-144D-8B5B-6336084B7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585424-9BF4-BF43-9431-13DFDD5A5873}"/>
              </a:ext>
            </a:extLst>
          </p:cNvPr>
          <p:cNvSpPr>
            <a:spLocks noGrp="1"/>
          </p:cNvSpPr>
          <p:nvPr>
            <p:ph type="dt" sz="half" idx="10"/>
          </p:nvPr>
        </p:nvSpPr>
        <p:spPr/>
        <p:txBody>
          <a:bodyPr/>
          <a:lstStyle/>
          <a:p>
            <a:fld id="{1275964C-85FE-2B4C-A73C-52D2CA11DE21}" type="datetime1">
              <a:rPr lang="en-US" smtClean="0"/>
              <a:t>7/20/25</a:t>
            </a:fld>
            <a:endParaRPr lang="en-US" dirty="0"/>
          </a:p>
        </p:txBody>
      </p:sp>
      <p:sp>
        <p:nvSpPr>
          <p:cNvPr id="6" name="Footer Placeholder 5">
            <a:extLst>
              <a:ext uri="{FF2B5EF4-FFF2-40B4-BE49-F238E27FC236}">
                <a16:creationId xmlns:a16="http://schemas.microsoft.com/office/drawing/2014/main" id="{87DF9905-0526-B44A-BD5F-42823CBD416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7E61C7D-D810-E84B-A3A8-D6C25D0FA9B5}"/>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98856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C1F60-F705-FA4C-BD43-5A0E3A70AC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13FAA6-FAC8-B240-B1DA-70C638AD9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2F7D352-E1BA-F24C-A42E-F8E5A89CE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692B6E-7D4A-E942-8893-EB9314AFB415}"/>
              </a:ext>
            </a:extLst>
          </p:cNvPr>
          <p:cNvSpPr>
            <a:spLocks noGrp="1"/>
          </p:cNvSpPr>
          <p:nvPr>
            <p:ph type="dt" sz="half" idx="10"/>
          </p:nvPr>
        </p:nvSpPr>
        <p:spPr/>
        <p:txBody>
          <a:bodyPr/>
          <a:lstStyle/>
          <a:p>
            <a:fld id="{1CFA5327-9695-D840-B05E-FAA816D76781}" type="datetime1">
              <a:rPr lang="en-US" smtClean="0"/>
              <a:t>7/20/25</a:t>
            </a:fld>
            <a:endParaRPr lang="en-US" dirty="0"/>
          </a:p>
        </p:txBody>
      </p:sp>
      <p:sp>
        <p:nvSpPr>
          <p:cNvPr id="6" name="Footer Placeholder 5">
            <a:extLst>
              <a:ext uri="{FF2B5EF4-FFF2-40B4-BE49-F238E27FC236}">
                <a16:creationId xmlns:a16="http://schemas.microsoft.com/office/drawing/2014/main" id="{47A2CA1F-26F4-8D48-8D3E-88578511A3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C5DC7B-A437-9B4C-A163-8E8C8483D2A9}"/>
              </a:ext>
            </a:extLst>
          </p:cNvPr>
          <p:cNvSpPr>
            <a:spLocks noGrp="1"/>
          </p:cNvSpPr>
          <p:nvPr>
            <p:ph type="sldNum" sz="quarter" idx="12"/>
          </p:nvPr>
        </p:nvSpPr>
        <p:spPr/>
        <p:txBody>
          <a:bodyPr/>
          <a:lstStyle/>
          <a:p>
            <a:fld id="{665978C9-6C2D-3A48-BC89-807B8F5EC6A7}" type="slidenum">
              <a:rPr lang="en-US" smtClean="0"/>
              <a:t>‹#›</a:t>
            </a:fld>
            <a:endParaRPr lang="en-US" dirty="0"/>
          </a:p>
        </p:txBody>
      </p:sp>
    </p:spTree>
    <p:extLst>
      <p:ext uri="{BB962C8B-B14F-4D97-AF65-F5344CB8AC3E}">
        <p14:creationId xmlns:p14="http://schemas.microsoft.com/office/powerpoint/2010/main" val="3925437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C008B1-030C-E943-9369-801ADA5725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163BEC-7093-D14C-9E99-BECE28405E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DD922C-201D-7E43-8A16-46825FC59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9DA99-18E3-AA41-8163-D67CB1E50028}" type="datetime1">
              <a:rPr lang="en-US" smtClean="0"/>
              <a:t>7/20/25</a:t>
            </a:fld>
            <a:endParaRPr lang="en-US" dirty="0"/>
          </a:p>
        </p:txBody>
      </p:sp>
      <p:sp>
        <p:nvSpPr>
          <p:cNvPr id="5" name="Footer Placeholder 4">
            <a:extLst>
              <a:ext uri="{FF2B5EF4-FFF2-40B4-BE49-F238E27FC236}">
                <a16:creationId xmlns:a16="http://schemas.microsoft.com/office/drawing/2014/main" id="{69FFEE65-2AF2-5F42-84FC-DF10037D6C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E196F6B-0AD9-174E-BA21-60E5DFDBD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978C9-6C2D-3A48-BC89-807B8F5EC6A7}" type="slidenum">
              <a:rPr lang="en-US" smtClean="0"/>
              <a:t>‹#›</a:t>
            </a:fld>
            <a:endParaRPr lang="en-US" dirty="0"/>
          </a:p>
        </p:txBody>
      </p:sp>
    </p:spTree>
    <p:extLst>
      <p:ext uri="{BB962C8B-B14F-4D97-AF65-F5344CB8AC3E}">
        <p14:creationId xmlns:p14="http://schemas.microsoft.com/office/powerpoint/2010/main" val="2973261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0F6B-C1D4-8140-A595-15265203229B}"/>
              </a:ext>
            </a:extLst>
          </p:cNvPr>
          <p:cNvSpPr>
            <a:spLocks noGrp="1"/>
          </p:cNvSpPr>
          <p:nvPr>
            <p:ph type="title"/>
          </p:nvPr>
        </p:nvSpPr>
        <p:spPr>
          <a:xfrm>
            <a:off x="838200" y="-141513"/>
            <a:ext cx="10515600" cy="45719"/>
          </a:xfrm>
        </p:spPr>
        <p:txBody>
          <a:bodyPr>
            <a:normAutofit fontScale="90000"/>
          </a:bodyPr>
          <a:lstStyle/>
          <a:p>
            <a:r>
              <a:rPr lang="en-US" dirty="0"/>
              <a:t>‘</a:t>
            </a:r>
          </a:p>
        </p:txBody>
      </p:sp>
      <p:sp>
        <p:nvSpPr>
          <p:cNvPr id="3" name="Content Placeholder 2">
            <a:extLst>
              <a:ext uri="{FF2B5EF4-FFF2-40B4-BE49-F238E27FC236}">
                <a16:creationId xmlns:a16="http://schemas.microsoft.com/office/drawing/2014/main" id="{C0252A43-223E-F546-863D-EB825AF42E2B}"/>
              </a:ext>
            </a:extLst>
          </p:cNvPr>
          <p:cNvSpPr>
            <a:spLocks noGrp="1"/>
          </p:cNvSpPr>
          <p:nvPr>
            <p:ph idx="1"/>
          </p:nvPr>
        </p:nvSpPr>
        <p:spPr>
          <a:xfrm>
            <a:off x="0" y="0"/>
            <a:ext cx="12192000" cy="6858000"/>
          </a:xfrm>
          <a:ln>
            <a:solidFill>
              <a:schemeClr val="accent1"/>
            </a:solidFill>
          </a:ln>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tabLst>
                <a:tab pos="3768725" algn="l"/>
              </a:tabLst>
            </a:pPr>
            <a:r>
              <a:rPr lang="en-US" dirty="0"/>
              <a:t>                          </a:t>
            </a:r>
            <a:r>
              <a:rPr lang="en-US" sz="3400" b="1" dirty="0"/>
              <a:t>Proverbs 18:24 – </a:t>
            </a:r>
            <a:r>
              <a:rPr lang="en-US" sz="3400" b="1" i="1" dirty="0"/>
              <a:t>“…Closer Than a Brother!</a:t>
            </a:r>
            <a:r>
              <a:rPr lang="en-US" sz="3400" b="1" dirty="0"/>
              <a:t>”</a:t>
            </a:r>
          </a:p>
          <a:p>
            <a:pPr marL="0" indent="0">
              <a:buNone/>
              <a:tabLst>
                <a:tab pos="3768725" algn="l"/>
              </a:tabLst>
            </a:pPr>
            <a:r>
              <a:rPr lang="en-US" sz="3400" b="1" dirty="0"/>
              <a:t>    	</a:t>
            </a:r>
          </a:p>
        </p:txBody>
      </p:sp>
      <p:sp>
        <p:nvSpPr>
          <p:cNvPr id="4" name="Oval 3">
            <a:extLst>
              <a:ext uri="{FF2B5EF4-FFF2-40B4-BE49-F238E27FC236}">
                <a16:creationId xmlns:a16="http://schemas.microsoft.com/office/drawing/2014/main" id="{D043146B-BBC7-3F4C-8036-3BCBA254E3EA}"/>
              </a:ext>
            </a:extLst>
          </p:cNvPr>
          <p:cNvSpPr/>
          <p:nvPr/>
        </p:nvSpPr>
        <p:spPr>
          <a:xfrm>
            <a:off x="1948543" y="182558"/>
            <a:ext cx="8294914" cy="2130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               ~ Uncommon ~ 		           The Common Sense of God </a:t>
            </a:r>
            <a:r>
              <a:rPr lang="en-US" sz="3400" b="1" dirty="0"/>
              <a:t>Wisdom for Beginners </a:t>
            </a:r>
            <a:endParaRPr lang="en-US" sz="3400" dirty="0"/>
          </a:p>
        </p:txBody>
      </p:sp>
      <p:pic>
        <p:nvPicPr>
          <p:cNvPr id="5" name="Content Placeholder 24">
            <a:extLst>
              <a:ext uri="{FF2B5EF4-FFF2-40B4-BE49-F238E27FC236}">
                <a16:creationId xmlns:a16="http://schemas.microsoft.com/office/drawing/2014/main" id="{39DBB46F-C63D-CE4C-A42E-96C19B8943B6}"/>
              </a:ext>
            </a:extLst>
          </p:cNvPr>
          <p:cNvPicPr>
            <a:picLocks noChangeAspect="1"/>
          </p:cNvPicPr>
          <p:nvPr/>
        </p:nvPicPr>
        <p:blipFill>
          <a:blip r:embed="rId2"/>
          <a:stretch>
            <a:fillRect/>
          </a:stretch>
        </p:blipFill>
        <p:spPr>
          <a:xfrm>
            <a:off x="3781959" y="3429000"/>
            <a:ext cx="4628082" cy="2931667"/>
          </a:xfrm>
          <a:prstGeom prst="rect">
            <a:avLst/>
          </a:prstGeom>
        </p:spPr>
      </p:pic>
      <p:sp>
        <p:nvSpPr>
          <p:cNvPr id="6" name="Slide Number Placeholder 5">
            <a:extLst>
              <a:ext uri="{FF2B5EF4-FFF2-40B4-BE49-F238E27FC236}">
                <a16:creationId xmlns:a16="http://schemas.microsoft.com/office/drawing/2014/main" id="{2D0F426B-196C-5D45-BD60-21C4D4E4A8D7}"/>
              </a:ext>
            </a:extLst>
          </p:cNvPr>
          <p:cNvSpPr>
            <a:spLocks noGrp="1"/>
          </p:cNvSpPr>
          <p:nvPr>
            <p:ph type="sldNum" sz="quarter" idx="12"/>
          </p:nvPr>
        </p:nvSpPr>
        <p:spPr/>
        <p:txBody>
          <a:bodyPr/>
          <a:lstStyle/>
          <a:p>
            <a:fld id="{696863BF-DFF0-0742-9D49-AD0AEDBBFD1C}" type="slidenum">
              <a:rPr lang="en-US" smtClean="0"/>
              <a:t>1</a:t>
            </a:fld>
            <a:endParaRPr lang="en-US" dirty="0"/>
          </a:p>
        </p:txBody>
      </p:sp>
      <p:sp>
        <p:nvSpPr>
          <p:cNvPr id="7" name="TextBox 6">
            <a:extLst>
              <a:ext uri="{FF2B5EF4-FFF2-40B4-BE49-F238E27FC236}">
                <a16:creationId xmlns:a16="http://schemas.microsoft.com/office/drawing/2014/main" id="{0E13710E-4504-F345-B3C8-ED629288C1DB}"/>
              </a:ext>
            </a:extLst>
          </p:cNvPr>
          <p:cNvSpPr txBox="1"/>
          <p:nvPr/>
        </p:nvSpPr>
        <p:spPr>
          <a:xfrm>
            <a:off x="91440" y="-347472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8052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ABF32-61BD-E241-BD4A-3FF8EEDA6876}"/>
              </a:ext>
            </a:extLst>
          </p:cNvPr>
          <p:cNvSpPr>
            <a:spLocks noGrp="1"/>
          </p:cNvSpPr>
          <p:nvPr>
            <p:ph type="title"/>
          </p:nvPr>
        </p:nvSpPr>
        <p:spPr>
          <a:xfrm>
            <a:off x="838200" y="-184935"/>
            <a:ext cx="10515600" cy="8219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EB035B6-CCF7-5744-96ED-8EE5DBCC91E5}"/>
              </a:ext>
            </a:extLst>
          </p:cNvPr>
          <p:cNvSpPr>
            <a:spLocks noGrp="1"/>
          </p:cNvSpPr>
          <p:nvPr>
            <p:ph idx="1"/>
          </p:nvPr>
        </p:nvSpPr>
        <p:spPr>
          <a:xfrm>
            <a:off x="0" y="0"/>
            <a:ext cx="12192000" cy="7282149"/>
          </a:xfrm>
        </p:spPr>
        <p:txBody>
          <a:bodyPr>
            <a:normAutofit lnSpcReduction="10000"/>
          </a:bodyPr>
          <a:lstStyle/>
          <a:p>
            <a:pPr marL="0" indent="0">
              <a:buNone/>
            </a:pPr>
            <a:r>
              <a:rPr lang="en-US" sz="1700" dirty="0"/>
              <a:t>I have one brother and two sisters.  My brother was given the name “</a:t>
            </a:r>
            <a:r>
              <a:rPr lang="en-US" sz="1700" b="1" dirty="0"/>
              <a:t>Jan</a:t>
            </a:r>
            <a:r>
              <a:rPr lang="en-US" sz="1700" dirty="0"/>
              <a:t>” by my parents because my father was of Dutch descent, and I guess that this name is common in Holland.  But, he has had a problem with that name throughout his life, because 		 over here in America, “Jan” is most often a girl’s name!  It wasn’t as bad as naming him “Sue” or “Mary”, but he has 		 had a lot of funny reactions over the years.  Jan is 10 years older than I am, and you would think that this age gap 			 would be a natural barrier to our relationship. I cannot explain it, but our hearts were intertwined literally when I 			 was born.  We had only 7 years together at home.  The day I started 2</a:t>
            </a:r>
            <a:r>
              <a:rPr lang="en-US" sz="1700" baseline="30000" dirty="0"/>
              <a:t>nd</a:t>
            </a:r>
            <a:r>
              <a:rPr lang="en-US" sz="1700" dirty="0"/>
              <a:t> grade is the day that my brother left for Bible/		 theological School, and he never came home to live again.  I missed him terribly!  He was my hero, and I don’t think I 		 had loved anyone, to that point in my young life, as much as I admired and loved him!  A year or two later He was 			 married to a girl he met at the school.  Yet, despite the brief time of living together under the same roof, amazingly, 		 Jan I have always been </a:t>
            </a:r>
            <a:r>
              <a:rPr lang="en-US" sz="1700" dirty="0" err="1"/>
              <a:t>ol</a:t>
            </a:r>
            <a:r>
              <a:rPr lang="en-US" sz="1700" dirty="0"/>
              <a:t>’ balloon-tire, single-speed bicycle, where I would ride (</a:t>
            </a:r>
            <a:r>
              <a:rPr lang="en-US" sz="1700" i="1" dirty="0"/>
              <a:t>uncomfortably, I might add</a:t>
            </a:r>
            <a:r>
              <a:rPr lang="en-US" sz="1700" dirty="0"/>
              <a:t>) by 			 sitting on the middle of the handlebars in front!  It was not safe at all, but, somehow, even with all the bumps and 			 corners, I managed to not fall off, and I treasured </a:t>
            </a:r>
            <a:r>
              <a:rPr lang="en-US" sz="1700" b="1" i="1" dirty="0"/>
              <a:t>any</a:t>
            </a:r>
            <a:r>
              <a:rPr lang="en-US" sz="1700" dirty="0"/>
              <a:t> time that I got to spend with him!  He was a talented athlete, 		 artist, and leader in our church youth group and in the Youth for Christ organization that gathered Christian teens 			 from across the evangelical churches in the Wausau area.  Therefore he was a very busy guy in high school!  But he 		 made time for me whenever he could.  Even after he went away to school, he would write from time to time, and 			 when he came home to visit, although much in demand, and pulled in many directions, he would somehow single 			 me out for some alone time.  As I grew older, the talks we had had since I learned to talk became more in depth, more serious, and we explored our views on a wide variety of topics from sports, to theology, to the culture.  Now,.. he had grown up in the safety, uniformity, and moral certainty of the 50’s and early 60’s, and in my childhood and teen years, I was growing up in the midst of a cultural revolution filled with moral confusion, the questioning of convention, rebellion, and mass rioting because of the very unpopular Viet Nam war!  That war was supported by the even more unpopular </a:t>
            </a:r>
            <a:r>
              <a:rPr lang="en-US" sz="1700" b="1" dirty="0"/>
              <a:t>draft</a:t>
            </a:r>
            <a:r>
              <a:rPr lang="en-US" sz="1700" dirty="0"/>
              <a:t>, where young men were forced to go into the military, and most of those served in that unpopular war!  It was that or go to prison for 5 years!  So, my brother and I had great talks over all these topic.  I am sure that he influenced my views, but he didn’t tell me what to believe.  He allowed me to “reason” with him, and I loved the process of forming my views and expressing them, and wasn’t afraid to stand my ground when I thought I needed to.  But we rarely disagreed, and were never very far apart on things.  It was amazing how similarly our thought process went!  As I moved into adulthood, we continued to talk, and he continued to encourage me, especially with some very thoughtful and meaningful letters (this was well before there was the instant communication of cell phones).  Our lives ended up having had many unplanned similarities.  We both became pastors, although his trajectory took him to the big city and eventually mega-church ministry, while God geared my personality to prefer small town pastoral ministry, perhaps in reaction to seeing the difficulties of his ministry life compared to mine. 			 ~My relationship with my brother has </a:t>
            </a:r>
            <a:r>
              <a:rPr lang="en-US" sz="1700" b="1" i="1" dirty="0"/>
              <a:t>greatly</a:t>
            </a:r>
            <a:r>
              <a:rPr lang="en-US" sz="1700" dirty="0"/>
              <a:t> enhanced my life,.. so when I come across a verse like this, it is an eye-widening, mouth dropping thought for me!  “… </a:t>
            </a:r>
            <a:r>
              <a:rPr lang="en-US" sz="1700" b="1" i="1" dirty="0"/>
              <a:t>a friend CLOSER THAN A BROTHER!</a:t>
            </a:r>
            <a:r>
              <a:rPr lang="en-US" sz="1700" dirty="0"/>
              <a:t>”  </a:t>
            </a:r>
            <a:r>
              <a:rPr lang="en-US" sz="1700" b="1" i="1" dirty="0"/>
              <a:t>Really?!  I don’t know if that is possible!  </a:t>
            </a:r>
            <a:r>
              <a:rPr lang="en-US" sz="1700" dirty="0"/>
              <a:t>Yet, it is possible.  Solomon is so certain of it here!  It </a:t>
            </a:r>
            <a:r>
              <a:rPr lang="en-US" sz="1700" b="1" i="1" dirty="0"/>
              <a:t>IS</a:t>
            </a:r>
            <a:r>
              <a:rPr lang="en-US" sz="1700" dirty="0"/>
              <a:t> possible for someone to be closer than my brother!  Since that time, of course, I’ve known the closeness of the love that my wife, Karen, and I share – and there is the deep friendship that I enjoy with my sons!  So it </a:t>
            </a:r>
            <a:r>
              <a:rPr lang="en-US" sz="1700" b="1" i="1" dirty="0"/>
              <a:t>CAN</a:t>
            </a:r>
            <a:r>
              <a:rPr lang="en-US" sz="1700" dirty="0"/>
              <a:t> go deeper!   </a:t>
            </a:r>
          </a:p>
        </p:txBody>
      </p:sp>
      <p:sp>
        <p:nvSpPr>
          <p:cNvPr id="4" name="Slide Number Placeholder 3">
            <a:extLst>
              <a:ext uri="{FF2B5EF4-FFF2-40B4-BE49-F238E27FC236}">
                <a16:creationId xmlns:a16="http://schemas.microsoft.com/office/drawing/2014/main" id="{EF609789-3127-6340-AA1B-FBFB1B64C72D}"/>
              </a:ext>
            </a:extLst>
          </p:cNvPr>
          <p:cNvSpPr>
            <a:spLocks noGrp="1"/>
          </p:cNvSpPr>
          <p:nvPr>
            <p:ph type="sldNum" sz="quarter" idx="12"/>
          </p:nvPr>
        </p:nvSpPr>
        <p:spPr>
          <a:xfrm>
            <a:off x="11810082" y="6444866"/>
            <a:ext cx="335302" cy="413133"/>
          </a:xfrm>
        </p:spPr>
        <p:txBody>
          <a:bodyPr/>
          <a:lstStyle/>
          <a:p>
            <a:fld id="{665978C9-6C2D-3A48-BC89-807B8F5EC6A7}" type="slidenum">
              <a:rPr lang="en-US" smtClean="0"/>
              <a:t>2</a:t>
            </a:fld>
            <a:endParaRPr lang="en-US" dirty="0"/>
          </a:p>
        </p:txBody>
      </p:sp>
      <p:pic>
        <p:nvPicPr>
          <p:cNvPr id="6" name="Picture 5">
            <a:extLst>
              <a:ext uri="{FF2B5EF4-FFF2-40B4-BE49-F238E27FC236}">
                <a16:creationId xmlns:a16="http://schemas.microsoft.com/office/drawing/2014/main" id="{32D4D61E-67DE-A64F-BA0D-6A841CD541C2}"/>
              </a:ext>
            </a:extLst>
          </p:cNvPr>
          <p:cNvPicPr>
            <a:picLocks noChangeAspect="1"/>
          </p:cNvPicPr>
          <p:nvPr/>
        </p:nvPicPr>
        <p:blipFill>
          <a:blip r:embed="rId2"/>
          <a:stretch>
            <a:fillRect/>
          </a:stretch>
        </p:blipFill>
        <p:spPr>
          <a:xfrm>
            <a:off x="10316584" y="266924"/>
            <a:ext cx="1828800" cy="3127248"/>
          </a:xfrm>
          <a:prstGeom prst="rect">
            <a:avLst/>
          </a:prstGeom>
        </p:spPr>
      </p:pic>
    </p:spTree>
    <p:extLst>
      <p:ext uri="{BB962C8B-B14F-4D97-AF65-F5344CB8AC3E}">
        <p14:creationId xmlns:p14="http://schemas.microsoft.com/office/powerpoint/2010/main" val="277535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ABF32-61BD-E241-BD4A-3FF8EEDA6876}"/>
              </a:ext>
            </a:extLst>
          </p:cNvPr>
          <p:cNvSpPr>
            <a:spLocks noGrp="1"/>
          </p:cNvSpPr>
          <p:nvPr>
            <p:ph type="title"/>
          </p:nvPr>
        </p:nvSpPr>
        <p:spPr>
          <a:xfrm>
            <a:off x="838200" y="-184935"/>
            <a:ext cx="10515600" cy="82193"/>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7EB035B6-CCF7-5744-96ED-8EE5DBCC91E5}"/>
              </a:ext>
            </a:extLst>
          </p:cNvPr>
          <p:cNvSpPr>
            <a:spLocks noGrp="1"/>
          </p:cNvSpPr>
          <p:nvPr>
            <p:ph idx="1"/>
          </p:nvPr>
        </p:nvSpPr>
        <p:spPr>
          <a:xfrm>
            <a:off x="0" y="0"/>
            <a:ext cx="12192000" cy="6979789"/>
          </a:xfrm>
        </p:spPr>
        <p:txBody>
          <a:bodyPr>
            <a:normAutofit fontScale="92500" lnSpcReduction="20000"/>
          </a:bodyPr>
          <a:lstStyle/>
          <a:p>
            <a:pPr marL="0" indent="0">
              <a:buNone/>
            </a:pPr>
            <a:r>
              <a:rPr lang="en-US" sz="1700" dirty="0"/>
              <a:t>“,..</a:t>
            </a:r>
            <a:r>
              <a:rPr lang="en-US" sz="1700" b="1" i="1" dirty="0"/>
              <a:t>a friends that </a:t>
            </a:r>
            <a:r>
              <a:rPr lang="en-US" sz="1700" b="1" i="1" u="sng" dirty="0"/>
              <a:t>STICKS</a:t>
            </a:r>
            <a:r>
              <a:rPr lang="en-US" sz="1700" b="1" i="1" dirty="0"/>
              <a:t> closer than a brother</a:t>
            </a:r>
            <a:r>
              <a:rPr lang="en-US" sz="1700" dirty="0"/>
              <a:t>”. The Hebrew word for ”</a:t>
            </a:r>
            <a:r>
              <a:rPr lang="en-US" sz="1700" b="1" i="1" dirty="0"/>
              <a:t>sticks</a:t>
            </a:r>
            <a:r>
              <a:rPr lang="en-US" sz="1700" dirty="0"/>
              <a:t>” is </a:t>
            </a:r>
            <a:r>
              <a:rPr lang="en-US" sz="1700" b="1" i="1" dirty="0"/>
              <a:t>“</a:t>
            </a:r>
            <a:r>
              <a:rPr lang="en-US" sz="1700" b="1" i="1" dirty="0" err="1"/>
              <a:t>davek</a:t>
            </a:r>
            <a:r>
              <a:rPr lang="en-US" sz="1700" b="1" i="1" dirty="0"/>
              <a:t>”</a:t>
            </a:r>
            <a:r>
              <a:rPr lang="en-US" sz="1700" dirty="0"/>
              <a:t>.  It means to </a:t>
            </a:r>
            <a:r>
              <a:rPr lang="en-US" sz="1700" b="1" i="1" dirty="0"/>
              <a:t>“stay with”, </a:t>
            </a:r>
            <a:r>
              <a:rPr lang="en-US" sz="1700" dirty="0"/>
              <a:t>to</a:t>
            </a:r>
            <a:r>
              <a:rPr lang="en-US" sz="1700" b="1" i="1" dirty="0"/>
              <a:t> “adhere to”</a:t>
            </a:r>
            <a:r>
              <a:rPr lang="en-US" sz="1700" dirty="0"/>
              <a:t>.  Stick.  Brothers are notorious for sticking up for each other, right?  When even friends abandon you and the crowd is against you, a 			 brother will generally stand with you and face them, no matter if you are right or even wrong!  Now,..  </a:t>
            </a:r>
            <a:r>
              <a:rPr lang="en-US" sz="1700" b="1" i="1" dirty="0"/>
              <a:t>should </a:t>
            </a:r>
            <a:r>
              <a:rPr lang="en-US" sz="1700" dirty="0"/>
              <a:t>a 			 brother stick with you when you are wrong?  Almost certainly not!  </a:t>
            </a:r>
            <a:r>
              <a:rPr lang="en-US" sz="1700" b="1" i="1" dirty="0"/>
              <a:t>With</a:t>
            </a:r>
            <a:r>
              <a:rPr lang="en-US" sz="1700" dirty="0"/>
              <a:t> you, but not with your wrongness!                              		 We are not doing anyone we love any favors when we side with them only because we are biased - based on genetics 			 or friendship!  A </a:t>
            </a:r>
            <a:r>
              <a:rPr lang="en-US" sz="1700" b="1" i="1" dirty="0"/>
              <a:t>true</a:t>
            </a:r>
            <a:r>
              <a:rPr lang="en-US" sz="1700" dirty="0"/>
              <a:t> brother should be willing to </a:t>
            </a:r>
            <a:r>
              <a:rPr lang="en-US" sz="1700" b="1" i="1" dirty="0"/>
              <a:t>confront</a:t>
            </a:r>
            <a:r>
              <a:rPr lang="en-US" sz="1700" dirty="0"/>
              <a:t> their brother who is in the wrong, and try to wake them up 			 to the wrongness of their path!  A Christ-follower is most concerned with the fact that we don’t just face the 				 disapproval, disgrace, and/or opposition of people when we are in error, </a:t>
            </a:r>
            <a:r>
              <a:rPr lang="en-US" sz="1700" b="1" i="1" dirty="0"/>
              <a:t>but of God</a:t>
            </a:r>
            <a:r>
              <a:rPr lang="en-US" sz="1700" dirty="0"/>
              <a:t>!  So, if we truly love someone, 			 we will go all out to save them from the blowback/repercussions of their bad trajectory!  We will wrap our arms 			 around them and hold on!  THAT is being a true friend - a brother that really is sticking by their brother!  A Christ-			 follower will NEVER give aid to someone when it becomes objectively clear that they are in the wrong.  What kind of 			 love would that be?!  Would God do that?  Would Jesus, hypothetically, help one of his disciples persist in their 			 erroneous ways?  Not on your life! 		 			 					 ~The passage is obviously referring to a human friend, but I think, even a bigger meaning – to God!  </a:t>
            </a:r>
            <a:r>
              <a:rPr lang="en-US" sz="1700" b="1" dirty="0"/>
              <a:t>Jesus</a:t>
            </a:r>
            <a:r>
              <a:rPr lang="en-US" sz="1700" dirty="0"/>
              <a:t> is the</a:t>
            </a:r>
            <a:r>
              <a:rPr lang="en-US" sz="1700" b="1" i="1" dirty="0"/>
              <a:t> One			 that is closer than a brother</a:t>
            </a:r>
            <a:r>
              <a:rPr lang="en-US" sz="1700" dirty="0"/>
              <a:t>”!  That is something to remember when we are feeling guilty or when we are feeling that 			 God, by rights, is looking down on us with disfavor.  Untrue!  Our feelings often lie to us!  Jesus will stick by us! 			 	 ~But that does not mean that He would EVER support one of his people in their wrong-doing and error!  Likewise, an excellent friend would feel duty-bound to try to prevent a tragedy/ repercussions/  fallout from their friend’s thought process and the resulting course of action that comes from it!  We love them, so we stand in their way from harming themselves!  </a:t>
            </a:r>
            <a:r>
              <a:rPr lang="en-US" sz="1700" b="1" i="1" dirty="0"/>
              <a:t>That</a:t>
            </a:r>
            <a:r>
              <a:rPr lang="en-US" sz="1700" dirty="0"/>
              <a:t> is a true friend!			 		 ~Now, this is all prefaced by “</a:t>
            </a:r>
            <a:r>
              <a:rPr lang="en-US" sz="1700" b="1" i="1" dirty="0"/>
              <a:t>a man of many companions may come to ruin</a:t>
            </a:r>
            <a:r>
              <a:rPr lang="en-US" sz="1700" dirty="0"/>
              <a:t>”.  Solomon is coming from the unique position of ”celebrity” as he was first prince, for his entire childhood on into his young adulthood, and then he was made King.  People had always wanted to be close to him, and as king, even more so!  To do that, they bowed, and fawned, and flattered!  But, Solomon had watched two of his older half-brothers lose their lives in premature bids to foment revolution and take the throne from their father, who wasn’t willing to give it up!  Each of them were surrounded by flatterers and “yes-men” types who affirmed their every stupid, egotistical idea – who advise that revolution </a:t>
            </a:r>
            <a:r>
              <a:rPr lang="en-US" sz="1700" b="1" i="1" dirty="0"/>
              <a:t>would</a:t>
            </a:r>
            <a:r>
              <a:rPr lang="en-US" sz="1700" dirty="0"/>
              <a:t> work, and that they would all soon be ascending to the throne, and then they could all do anything they wanted!  Well, it hadn’t quite worked out that way as both of those princes lost their lives gruesomely in the attempt, along with many of their “companion/friends”!  *I remember the first time I ever saw the “entourage” phenomenon was with the boxing legend </a:t>
            </a:r>
            <a:r>
              <a:rPr lang="en-US" sz="1700" b="1" dirty="0"/>
              <a:t>Cassius Clay</a:t>
            </a:r>
            <a:r>
              <a:rPr lang="en-US" sz="1700" dirty="0"/>
              <a:t>, who later converted to Islam and changed his name to </a:t>
            </a:r>
            <a:r>
              <a:rPr lang="en-US" sz="1700" b="1" dirty="0"/>
              <a:t>Mohammed Ali</a:t>
            </a:r>
            <a:r>
              <a:rPr lang="en-US" sz="1700" dirty="0"/>
              <a:t>.  Early in his career he was surrounded by an “entourage” of what looked like </a:t>
            </a:r>
            <a:r>
              <a:rPr lang="en-US" sz="1700" b="1" dirty="0"/>
              <a:t>DOZENS</a:t>
            </a:r>
            <a:r>
              <a:rPr lang="en-US" sz="1700" dirty="0"/>
              <a:t> of people!  Wherever he went they were with him, crowding him, vying, jostling, for a closer position to Him.  They pretended friendship, but were all there to make money off of him.  He would send them on errands, or give them tasks, and then pay them.  He was reportedly very generous to his entourage!  For their part, they thought that they got to make money, as well as have a share in history.  They were borrowing from the light of glory that was the champion’s!  But as his popularity grew, despite making millions for each of his fights, the champion was soon on the verge of bankruptcy!  It seemed impossible – unbelievable – but, then, he was wasting his money like water out of a firehose!  I don’t know if he ever learned his lesson until after his boxing career was over and his physical problems began.  He had ended up making the classic mistake of staying in the fight game too long, and when he was finally retired, his speech was already slurred and his once lightning-fast reflexes slowed, and his legendary stamina, gone!  Then a few years later, he was diagnosed with boxer’s Parkinson's Disease, from all the heavy blows he had taken to the head!  In their greed, his friends told him he could do one more fight, and then another!  Even though he was losing badly by the end, he was still a box office draw, and therefore still making money!  But in the end, it was about 7 or 8 fights too many! In the end, the mouth that poured out an endless stream of banter could not form a single word.  His friends were not friends, but hangers-on… users!  Friends would have told him to stop. Friends would have gotten the health officials involved to stop any further damage to the man’s brain and nervous system!</a:t>
            </a:r>
          </a:p>
        </p:txBody>
      </p:sp>
      <p:pic>
        <p:nvPicPr>
          <p:cNvPr id="5" name="Picture 4">
            <a:extLst>
              <a:ext uri="{FF2B5EF4-FFF2-40B4-BE49-F238E27FC236}">
                <a16:creationId xmlns:a16="http://schemas.microsoft.com/office/drawing/2014/main" id="{315E72D0-61FC-0449-BCC7-1C31CDFA5D94}"/>
              </a:ext>
            </a:extLst>
          </p:cNvPr>
          <p:cNvPicPr>
            <a:picLocks noChangeAspect="1"/>
          </p:cNvPicPr>
          <p:nvPr/>
        </p:nvPicPr>
        <p:blipFill>
          <a:blip r:embed="rId2"/>
          <a:stretch>
            <a:fillRect/>
          </a:stretch>
        </p:blipFill>
        <p:spPr>
          <a:xfrm>
            <a:off x="9849080" y="253389"/>
            <a:ext cx="2267933" cy="2459994"/>
          </a:xfrm>
          <a:prstGeom prst="rect">
            <a:avLst/>
          </a:prstGeom>
        </p:spPr>
      </p:pic>
      <p:sp>
        <p:nvSpPr>
          <p:cNvPr id="6" name="Slide Number Placeholder 5">
            <a:extLst>
              <a:ext uri="{FF2B5EF4-FFF2-40B4-BE49-F238E27FC236}">
                <a16:creationId xmlns:a16="http://schemas.microsoft.com/office/drawing/2014/main" id="{6B712126-7DD4-0046-BBDF-47AE8193EEBB}"/>
              </a:ext>
            </a:extLst>
          </p:cNvPr>
          <p:cNvSpPr>
            <a:spLocks noGrp="1"/>
          </p:cNvSpPr>
          <p:nvPr>
            <p:ph type="sldNum" sz="quarter" idx="12"/>
          </p:nvPr>
        </p:nvSpPr>
        <p:spPr>
          <a:xfrm>
            <a:off x="11784458" y="6503542"/>
            <a:ext cx="407542" cy="354458"/>
          </a:xfrm>
        </p:spPr>
        <p:txBody>
          <a:bodyPr/>
          <a:lstStyle/>
          <a:p>
            <a:fld id="{665978C9-6C2D-3A48-BC89-807B8F5EC6A7}" type="slidenum">
              <a:rPr lang="en-US" smtClean="0"/>
              <a:t>3</a:t>
            </a:fld>
            <a:endParaRPr lang="en-US" dirty="0"/>
          </a:p>
        </p:txBody>
      </p:sp>
    </p:spTree>
    <p:extLst>
      <p:ext uri="{BB962C8B-B14F-4D97-AF65-F5344CB8AC3E}">
        <p14:creationId xmlns:p14="http://schemas.microsoft.com/office/powerpoint/2010/main" val="356082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ABF32-61BD-E241-BD4A-3FF8EEDA6876}"/>
              </a:ext>
            </a:extLst>
          </p:cNvPr>
          <p:cNvSpPr>
            <a:spLocks noGrp="1"/>
          </p:cNvSpPr>
          <p:nvPr>
            <p:ph type="title"/>
          </p:nvPr>
        </p:nvSpPr>
        <p:spPr>
          <a:xfrm>
            <a:off x="838200" y="-184935"/>
            <a:ext cx="10515600" cy="8219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EB035B6-CCF7-5744-96ED-8EE5DBCC91E5}"/>
              </a:ext>
            </a:extLst>
          </p:cNvPr>
          <p:cNvSpPr>
            <a:spLocks noGrp="1"/>
          </p:cNvSpPr>
          <p:nvPr>
            <p:ph idx="1"/>
          </p:nvPr>
        </p:nvSpPr>
        <p:spPr>
          <a:xfrm>
            <a:off x="0" y="0"/>
            <a:ext cx="12192000" cy="7188200"/>
          </a:xfrm>
        </p:spPr>
        <p:txBody>
          <a:bodyPr>
            <a:normAutofit lnSpcReduction="10000"/>
          </a:bodyPr>
          <a:lstStyle/>
          <a:p>
            <a:pPr marL="0" indent="0">
              <a:buNone/>
            </a:pPr>
            <a:r>
              <a:rPr lang="en-US" sz="1700" b="1" dirty="0"/>
              <a:t>[Heb. 13:5] </a:t>
            </a:r>
            <a:r>
              <a:rPr lang="en-US" sz="1700" dirty="0"/>
              <a:t>This last phrase is taken from </a:t>
            </a:r>
            <a:r>
              <a:rPr lang="en-US" sz="1700" b="1" dirty="0"/>
              <a:t>[Deut. 31:6] </a:t>
            </a:r>
            <a:r>
              <a:rPr lang="en-US" sz="1700" dirty="0"/>
              <a:t>– This is a difficult passage, because we know that down the road when they became a wicked people - culturally idolatrous, perverse, and unjust, God </a:t>
            </a:r>
            <a:r>
              <a:rPr lang="en-US" sz="1700" b="1" i="1" dirty="0"/>
              <a:t>DID</a:t>
            </a:r>
            <a:r>
              <a:rPr lang="en-US" sz="1700" dirty="0"/>
              <a:t> leave them - at least 			 temporarily!  In time, they became worse than the cultures around them that were under God’s 				 judgment for their pervasive, perverse, and gross wickedness!  So, Israel, at the height of their 			 blasphemies, were abandoned by God – </a:t>
            </a:r>
            <a:r>
              <a:rPr lang="en-US" sz="1700" b="1" i="1" dirty="0"/>
              <a:t>for a time</a:t>
            </a:r>
            <a:r>
              <a:rPr lang="en-US" sz="1700" dirty="0"/>
              <a:t>!  He would leave them to their own devices, 				 because they weren’t listening to, or following Him anyway!  He would send prophets, calling them 				 back to Himself, but those prophets that God sent and the message they delivered, were ridiculed, 				 and the messengers brutalized - even killed by the Kings of Israel!  So God would leave the nation 				 on their own, at times, and consequently they would be overrun and oppressed by their enemies, 				 until finally they would be so desperate that they would set aside their idols, and their idolatrous 				 ways, and return to Him!  Then Yahweh-God would forgive them and come to them.  He would do 				 so by providing a great leader who could free them from their oppressors – and often God would 				 act in miraculous ways and defeat their oppressors who were always greatly superior in military 				 might!  Ultimately God would return to them, and life in Judea would normalize for a couple of decades – until the next King would wear the crown and lead badly!  			  								 ~I think that the God who sticks by us has a proven strategy, that when His people wander and do their own thing in their own way, He will let them go, take His protective hand away for a time, allowing the miseries of a rebellious life to overrun and overwhelm us, bringing us down to our lowest point, until we cry our to Jesus in anguish and regret!  But </a:t>
            </a:r>
            <a:r>
              <a:rPr lang="en-US" sz="1700" b="1" i="1" dirty="0"/>
              <a:t>why</a:t>
            </a:r>
            <a:r>
              <a:rPr lang="en-US" sz="1700" dirty="0"/>
              <a:t> does He let us go like that?  Well, because there is no other way!  People can’t make people do what they don’t want to do. Neither does God force us!  *We may end up like Jonah, who turned and went in the opposite direction of what God told him!  But being tossed into the ocean and swallowed by a great fish, and spending three miserable days in the belly of that beast definitely had a way of bringing even the most stubborn rebel back around until He was in alignment with God’s will!  God does not/cannot budge, because He is God!  God cannot change to accommodate us!  We must change to accommodate the will of God!  When we do, and we realize that we are back home where we belong, even the worse rebel is relieved to be where they should be, sheltered from the chaos of the world and back into the peace of God!  Of course, if you never really were a true follower of Jesus, well then it is the misery of being apart from Him </a:t>
            </a:r>
            <a:r>
              <a:rPr lang="en-US" sz="1700" b="1" i="1" dirty="0"/>
              <a:t>that feels like home</a:t>
            </a:r>
            <a:r>
              <a:rPr lang="en-US" sz="1700" dirty="0"/>
              <a:t>!  Sadly, tragically, there are many who give their heart to Jesus, </a:t>
            </a:r>
            <a:r>
              <a:rPr lang="en-US" sz="1700" b="1" dirty="0"/>
              <a:t>partially</a:t>
            </a:r>
            <a:r>
              <a:rPr lang="en-US" sz="1700" dirty="0"/>
              <a:t>, and then walk away again!  My brother made a study of this and discovered that only about 3 in 10 who pray the sinners prayer will persevere with Jesus to the end of their life!  3 of 10!  7 of them quit – and walk!  I think that often people do not know the degree of commitment required by Jesus.  It is total!  It is </a:t>
            </a:r>
            <a:r>
              <a:rPr lang="en-US" sz="1700" b="1" i="1" dirty="0"/>
              <a:t>everything in</a:t>
            </a:r>
            <a:r>
              <a:rPr lang="en-US" sz="1700" dirty="0"/>
              <a:t>!  It is “</a:t>
            </a:r>
            <a:r>
              <a:rPr lang="en-US" sz="1700" b="1" i="1" dirty="0"/>
              <a:t>taking up the cross” </a:t>
            </a:r>
            <a:r>
              <a:rPr lang="en-US" sz="1700" dirty="0"/>
              <a:t>of Christ and carrying it – dying to self, and coming alive to the will of God!  And it is a great offer, and His only offer!!  Jesus said “</a:t>
            </a:r>
            <a:r>
              <a:rPr lang="en-US" sz="1700" b="1" i="1" dirty="0"/>
              <a:t>Seek first the Kingdom of God, and His righteousness, and all these things </a:t>
            </a:r>
            <a:r>
              <a:rPr lang="en-US" sz="1700" dirty="0"/>
              <a:t>(that we need to live upon this earth) </a:t>
            </a:r>
            <a:r>
              <a:rPr lang="en-US" sz="1700" b="1" i="1" dirty="0"/>
              <a:t>will be added as well”.  </a:t>
            </a:r>
            <a:r>
              <a:rPr lang="en-US" sz="1700" dirty="0"/>
              <a:t>If you love life, and truly believe that this life is only the briefest beginning of what is yet to come, then you will stick with Jesus – the Friend who sticks with us – closer than a brother!  No rebellion </a:t>
            </a:r>
            <a:r>
              <a:rPr lang="en-US" sz="1700"/>
              <a:t>– no sin - </a:t>
            </a:r>
            <a:r>
              <a:rPr lang="en-US" sz="1700" dirty="0"/>
              <a:t>is worth giving up the glory and wonder of eternity in the home of God</a:t>
            </a:r>
            <a:r>
              <a:rPr lang="en-US" sz="1700"/>
              <a:t>! </a:t>
            </a:r>
            <a:r>
              <a:rPr lang="en-US" sz="1700" dirty="0"/>
              <a:t>	  </a:t>
            </a:r>
            <a:r>
              <a:rPr lang="en-US" sz="1700" b="1" dirty="0"/>
              <a:t>[2 Tim. 2:11-13]</a:t>
            </a:r>
          </a:p>
        </p:txBody>
      </p:sp>
      <p:sp>
        <p:nvSpPr>
          <p:cNvPr id="4" name="Slide Number Placeholder 3">
            <a:extLst>
              <a:ext uri="{FF2B5EF4-FFF2-40B4-BE49-F238E27FC236}">
                <a16:creationId xmlns:a16="http://schemas.microsoft.com/office/drawing/2014/main" id="{4D9F954E-F62F-B147-8299-A85915118C63}"/>
              </a:ext>
            </a:extLst>
          </p:cNvPr>
          <p:cNvSpPr>
            <a:spLocks noGrp="1"/>
          </p:cNvSpPr>
          <p:nvPr>
            <p:ph type="sldNum" sz="quarter" idx="12"/>
          </p:nvPr>
        </p:nvSpPr>
        <p:spPr>
          <a:xfrm>
            <a:off x="11854542" y="6466114"/>
            <a:ext cx="337457" cy="391886"/>
          </a:xfrm>
        </p:spPr>
        <p:txBody>
          <a:bodyPr/>
          <a:lstStyle/>
          <a:p>
            <a:fld id="{665978C9-6C2D-3A48-BC89-807B8F5EC6A7}" type="slidenum">
              <a:rPr lang="en-US" smtClean="0"/>
              <a:t>4</a:t>
            </a:fld>
            <a:endParaRPr lang="en-US" dirty="0"/>
          </a:p>
        </p:txBody>
      </p:sp>
      <p:pic>
        <p:nvPicPr>
          <p:cNvPr id="8" name="Picture 7">
            <a:extLst>
              <a:ext uri="{FF2B5EF4-FFF2-40B4-BE49-F238E27FC236}">
                <a16:creationId xmlns:a16="http://schemas.microsoft.com/office/drawing/2014/main" id="{E792447D-D748-3341-9E40-8C7FB110CB44}"/>
              </a:ext>
            </a:extLst>
          </p:cNvPr>
          <p:cNvPicPr>
            <a:picLocks noChangeAspect="1"/>
          </p:cNvPicPr>
          <p:nvPr/>
        </p:nvPicPr>
        <p:blipFill>
          <a:blip r:embed="rId3"/>
          <a:stretch>
            <a:fillRect/>
          </a:stretch>
        </p:blipFill>
        <p:spPr>
          <a:xfrm>
            <a:off x="8868793" y="304800"/>
            <a:ext cx="3221608" cy="2388045"/>
          </a:xfrm>
          <a:prstGeom prst="rect">
            <a:avLst/>
          </a:prstGeom>
        </p:spPr>
      </p:pic>
    </p:spTree>
    <p:extLst>
      <p:ext uri="{BB962C8B-B14F-4D97-AF65-F5344CB8AC3E}">
        <p14:creationId xmlns:p14="http://schemas.microsoft.com/office/powerpoint/2010/main" val="135151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6596</TotalTime>
  <Words>177</Words>
  <Application>Microsoft Macintosh PowerPoint</Application>
  <PresentationFormat>Widescreen</PresentationFormat>
  <Paragraphs>18</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Microsoft Office User</dc:creator>
  <cp:lastModifiedBy>Microsoft Office User</cp:lastModifiedBy>
  <cp:revision>51</cp:revision>
  <dcterms:created xsi:type="dcterms:W3CDTF">2025-07-14T14:33:41Z</dcterms:created>
  <dcterms:modified xsi:type="dcterms:W3CDTF">2025-07-20T13:10:12Z</dcterms:modified>
</cp:coreProperties>
</file>