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71" r:id="rId2"/>
    <p:sldId id="272" r:id="rId3"/>
    <p:sldId id="273" r:id="rId4"/>
    <p:sldId id="275" r:id="rId5"/>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86"/>
    <p:restoredTop sz="96341"/>
  </p:normalViewPr>
  <p:slideViewPr>
    <p:cSldViewPr snapToGrid="0" snapToObjects="1">
      <p:cViewPr varScale="1">
        <p:scale>
          <a:sx n="116" d="100"/>
          <a:sy n="116" d="100"/>
        </p:scale>
        <p:origin x="588"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5A6240FC-958B-A946-AD09-996A39F7F5BE}" type="datetimeFigureOut">
              <a:rPr lang="en-US" smtClean="0"/>
              <a:t>9/7/2025</a:t>
            </a:fld>
            <a:endParaRPr lang="en-US" dirty="0"/>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dirty="0"/>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F86821C1-8D81-4341-8FD3-224B70D81A11}" type="slidenum">
              <a:rPr lang="en-US" smtClean="0"/>
              <a:t>‹#›</a:t>
            </a:fld>
            <a:endParaRPr lang="en-US" dirty="0"/>
          </a:p>
        </p:txBody>
      </p:sp>
    </p:spTree>
    <p:extLst>
      <p:ext uri="{BB962C8B-B14F-4D97-AF65-F5344CB8AC3E}">
        <p14:creationId xmlns:p14="http://schemas.microsoft.com/office/powerpoint/2010/main" val="2388133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BC449-0B25-F04F-9AEB-2C8B0F8001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BDDD7E4-4758-294D-937A-A784782966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7B76483-46FC-9F44-8C0D-66118CD97196}"/>
              </a:ext>
            </a:extLst>
          </p:cNvPr>
          <p:cNvSpPr>
            <a:spLocks noGrp="1"/>
          </p:cNvSpPr>
          <p:nvPr>
            <p:ph type="dt" sz="half" idx="10"/>
          </p:nvPr>
        </p:nvSpPr>
        <p:spPr/>
        <p:txBody>
          <a:bodyPr/>
          <a:lstStyle/>
          <a:p>
            <a:fld id="{8E056501-DC3F-7F41-937A-AAC55B947971}" type="datetime1">
              <a:rPr lang="en-US" smtClean="0"/>
              <a:t>9/7/2025</a:t>
            </a:fld>
            <a:endParaRPr lang="en-US" dirty="0"/>
          </a:p>
        </p:txBody>
      </p:sp>
      <p:sp>
        <p:nvSpPr>
          <p:cNvPr id="5" name="Footer Placeholder 4">
            <a:extLst>
              <a:ext uri="{FF2B5EF4-FFF2-40B4-BE49-F238E27FC236}">
                <a16:creationId xmlns:a16="http://schemas.microsoft.com/office/drawing/2014/main" xmlns="" id="{8D893039-A090-AA48-8319-4A79B4183E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CD44791-A117-524C-9890-2DD6FEB87DA0}"/>
              </a:ext>
            </a:extLst>
          </p:cNvPr>
          <p:cNvSpPr>
            <a:spLocks noGrp="1"/>
          </p:cNvSpPr>
          <p:nvPr>
            <p:ph type="sldNum" sz="quarter" idx="12"/>
          </p:nvPr>
        </p:nvSpPr>
        <p:spPr/>
        <p:txBody>
          <a:bodyPr/>
          <a:lstStyle/>
          <a:p>
            <a:fld id="{12171B6D-C0B6-1646-9936-79E4B0C3E35E}" type="slidenum">
              <a:rPr lang="en-US" smtClean="0"/>
              <a:t>‹#›</a:t>
            </a:fld>
            <a:endParaRPr lang="en-US" dirty="0"/>
          </a:p>
        </p:txBody>
      </p:sp>
    </p:spTree>
    <p:extLst>
      <p:ext uri="{BB962C8B-B14F-4D97-AF65-F5344CB8AC3E}">
        <p14:creationId xmlns:p14="http://schemas.microsoft.com/office/powerpoint/2010/main" val="272961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ACA48D-5A7F-7841-9D99-083F94A621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DCEE5CD-3859-E14E-BEFC-5F69FC0D7C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11E876E-EECA-DD46-AC68-0E0EB2DF8123}"/>
              </a:ext>
            </a:extLst>
          </p:cNvPr>
          <p:cNvSpPr>
            <a:spLocks noGrp="1"/>
          </p:cNvSpPr>
          <p:nvPr>
            <p:ph type="dt" sz="half" idx="10"/>
          </p:nvPr>
        </p:nvSpPr>
        <p:spPr/>
        <p:txBody>
          <a:bodyPr/>
          <a:lstStyle/>
          <a:p>
            <a:fld id="{A578A070-0DA3-1C45-8A73-547790ED1851}" type="datetime1">
              <a:rPr lang="en-US" smtClean="0"/>
              <a:t>9/7/2025</a:t>
            </a:fld>
            <a:endParaRPr lang="en-US" dirty="0"/>
          </a:p>
        </p:txBody>
      </p:sp>
      <p:sp>
        <p:nvSpPr>
          <p:cNvPr id="5" name="Footer Placeholder 4">
            <a:extLst>
              <a:ext uri="{FF2B5EF4-FFF2-40B4-BE49-F238E27FC236}">
                <a16:creationId xmlns:a16="http://schemas.microsoft.com/office/drawing/2014/main" xmlns="" id="{54D716B1-7B7B-1F42-B2EE-B201957E8E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121CE7F-D080-D042-8982-56E00A94B635}"/>
              </a:ext>
            </a:extLst>
          </p:cNvPr>
          <p:cNvSpPr>
            <a:spLocks noGrp="1"/>
          </p:cNvSpPr>
          <p:nvPr>
            <p:ph type="sldNum" sz="quarter" idx="12"/>
          </p:nvPr>
        </p:nvSpPr>
        <p:spPr/>
        <p:txBody>
          <a:bodyPr/>
          <a:lstStyle/>
          <a:p>
            <a:fld id="{12171B6D-C0B6-1646-9936-79E4B0C3E35E}" type="slidenum">
              <a:rPr lang="en-US" smtClean="0"/>
              <a:t>‹#›</a:t>
            </a:fld>
            <a:endParaRPr lang="en-US" dirty="0"/>
          </a:p>
        </p:txBody>
      </p:sp>
    </p:spTree>
    <p:extLst>
      <p:ext uri="{BB962C8B-B14F-4D97-AF65-F5344CB8AC3E}">
        <p14:creationId xmlns:p14="http://schemas.microsoft.com/office/powerpoint/2010/main" val="623046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E0FA419-206D-B242-AFC1-6EFE4177F0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C5C0525-DF26-B048-AC30-7C65022A1F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B0CD44F-FE7D-FB4B-96B9-8FFC54388746}"/>
              </a:ext>
            </a:extLst>
          </p:cNvPr>
          <p:cNvSpPr>
            <a:spLocks noGrp="1"/>
          </p:cNvSpPr>
          <p:nvPr>
            <p:ph type="dt" sz="half" idx="10"/>
          </p:nvPr>
        </p:nvSpPr>
        <p:spPr/>
        <p:txBody>
          <a:bodyPr/>
          <a:lstStyle/>
          <a:p>
            <a:fld id="{1E7D79FF-9774-C644-AC61-D80E768D8995}" type="datetime1">
              <a:rPr lang="en-US" smtClean="0"/>
              <a:t>9/7/2025</a:t>
            </a:fld>
            <a:endParaRPr lang="en-US" dirty="0"/>
          </a:p>
        </p:txBody>
      </p:sp>
      <p:sp>
        <p:nvSpPr>
          <p:cNvPr id="5" name="Footer Placeholder 4">
            <a:extLst>
              <a:ext uri="{FF2B5EF4-FFF2-40B4-BE49-F238E27FC236}">
                <a16:creationId xmlns:a16="http://schemas.microsoft.com/office/drawing/2014/main" xmlns="" id="{7A0D87CD-BF13-C84E-9E28-2146B2D318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E198C3-0E2D-7843-BA41-8B7A9E4137B2}"/>
              </a:ext>
            </a:extLst>
          </p:cNvPr>
          <p:cNvSpPr>
            <a:spLocks noGrp="1"/>
          </p:cNvSpPr>
          <p:nvPr>
            <p:ph type="sldNum" sz="quarter" idx="12"/>
          </p:nvPr>
        </p:nvSpPr>
        <p:spPr/>
        <p:txBody>
          <a:bodyPr/>
          <a:lstStyle/>
          <a:p>
            <a:fld id="{12171B6D-C0B6-1646-9936-79E4B0C3E35E}" type="slidenum">
              <a:rPr lang="en-US" smtClean="0"/>
              <a:t>‹#›</a:t>
            </a:fld>
            <a:endParaRPr lang="en-US" dirty="0"/>
          </a:p>
        </p:txBody>
      </p:sp>
    </p:spTree>
    <p:extLst>
      <p:ext uri="{BB962C8B-B14F-4D97-AF65-F5344CB8AC3E}">
        <p14:creationId xmlns:p14="http://schemas.microsoft.com/office/powerpoint/2010/main" val="90239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3BC8B8-8416-E048-BCE9-08F804561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CF627C2-3504-BA47-AD78-EDD6DA9EE0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DCF1783-ACBD-7A45-9677-080B3E846ABD}"/>
              </a:ext>
            </a:extLst>
          </p:cNvPr>
          <p:cNvSpPr>
            <a:spLocks noGrp="1"/>
          </p:cNvSpPr>
          <p:nvPr>
            <p:ph type="dt" sz="half" idx="10"/>
          </p:nvPr>
        </p:nvSpPr>
        <p:spPr/>
        <p:txBody>
          <a:bodyPr/>
          <a:lstStyle/>
          <a:p>
            <a:fld id="{BB9339D8-E5E7-4842-8461-6A1534926805}" type="datetime1">
              <a:rPr lang="en-US" smtClean="0"/>
              <a:t>9/7/2025</a:t>
            </a:fld>
            <a:endParaRPr lang="en-US" dirty="0"/>
          </a:p>
        </p:txBody>
      </p:sp>
      <p:sp>
        <p:nvSpPr>
          <p:cNvPr id="5" name="Footer Placeholder 4">
            <a:extLst>
              <a:ext uri="{FF2B5EF4-FFF2-40B4-BE49-F238E27FC236}">
                <a16:creationId xmlns:a16="http://schemas.microsoft.com/office/drawing/2014/main" xmlns="" id="{7FD9359B-3F5B-C94A-A7A8-699A0268B7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5C052A1-4BF4-1441-AE38-108D161EA967}"/>
              </a:ext>
            </a:extLst>
          </p:cNvPr>
          <p:cNvSpPr>
            <a:spLocks noGrp="1"/>
          </p:cNvSpPr>
          <p:nvPr>
            <p:ph type="sldNum" sz="quarter" idx="12"/>
          </p:nvPr>
        </p:nvSpPr>
        <p:spPr/>
        <p:txBody>
          <a:bodyPr/>
          <a:lstStyle/>
          <a:p>
            <a:fld id="{12171B6D-C0B6-1646-9936-79E4B0C3E35E}" type="slidenum">
              <a:rPr lang="en-US" smtClean="0"/>
              <a:t>‹#›</a:t>
            </a:fld>
            <a:endParaRPr lang="en-US" dirty="0"/>
          </a:p>
        </p:txBody>
      </p:sp>
    </p:spTree>
    <p:extLst>
      <p:ext uri="{BB962C8B-B14F-4D97-AF65-F5344CB8AC3E}">
        <p14:creationId xmlns:p14="http://schemas.microsoft.com/office/powerpoint/2010/main" val="197501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4ABA02-2D5A-E842-ADF2-925279136A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8191B8B-637F-F74F-937E-18012381C7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EA43622-B708-834D-8FEC-9E969437CDAD}"/>
              </a:ext>
            </a:extLst>
          </p:cNvPr>
          <p:cNvSpPr>
            <a:spLocks noGrp="1"/>
          </p:cNvSpPr>
          <p:nvPr>
            <p:ph type="dt" sz="half" idx="10"/>
          </p:nvPr>
        </p:nvSpPr>
        <p:spPr/>
        <p:txBody>
          <a:bodyPr/>
          <a:lstStyle/>
          <a:p>
            <a:fld id="{3CEAF391-9171-164B-A1A1-5B6E7714E3C6}" type="datetime1">
              <a:rPr lang="en-US" smtClean="0"/>
              <a:t>9/7/2025</a:t>
            </a:fld>
            <a:endParaRPr lang="en-US" dirty="0"/>
          </a:p>
        </p:txBody>
      </p:sp>
      <p:sp>
        <p:nvSpPr>
          <p:cNvPr id="5" name="Footer Placeholder 4">
            <a:extLst>
              <a:ext uri="{FF2B5EF4-FFF2-40B4-BE49-F238E27FC236}">
                <a16:creationId xmlns:a16="http://schemas.microsoft.com/office/drawing/2014/main" xmlns="" id="{80111D16-774D-894F-BC87-E5A240DE3F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C4952C0-02BB-E843-A936-C8E27897F215}"/>
              </a:ext>
            </a:extLst>
          </p:cNvPr>
          <p:cNvSpPr>
            <a:spLocks noGrp="1"/>
          </p:cNvSpPr>
          <p:nvPr>
            <p:ph type="sldNum" sz="quarter" idx="12"/>
          </p:nvPr>
        </p:nvSpPr>
        <p:spPr/>
        <p:txBody>
          <a:bodyPr/>
          <a:lstStyle/>
          <a:p>
            <a:fld id="{12171B6D-C0B6-1646-9936-79E4B0C3E35E}" type="slidenum">
              <a:rPr lang="en-US" smtClean="0"/>
              <a:t>‹#›</a:t>
            </a:fld>
            <a:endParaRPr lang="en-US" dirty="0"/>
          </a:p>
        </p:txBody>
      </p:sp>
    </p:spTree>
    <p:extLst>
      <p:ext uri="{BB962C8B-B14F-4D97-AF65-F5344CB8AC3E}">
        <p14:creationId xmlns:p14="http://schemas.microsoft.com/office/powerpoint/2010/main" val="252442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A8B852-00DF-984A-831D-1D544A2D23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C749464-D77B-4E4E-9D67-1A477A3BC7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7ECC6C9-FF8D-8346-93C5-5EDADBFB1E3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4499C9D-DF5A-9844-A33A-01CF736E1EC5}"/>
              </a:ext>
            </a:extLst>
          </p:cNvPr>
          <p:cNvSpPr>
            <a:spLocks noGrp="1"/>
          </p:cNvSpPr>
          <p:nvPr>
            <p:ph type="dt" sz="half" idx="10"/>
          </p:nvPr>
        </p:nvSpPr>
        <p:spPr/>
        <p:txBody>
          <a:bodyPr/>
          <a:lstStyle/>
          <a:p>
            <a:fld id="{F5B6260B-E780-1A40-B5A5-AA6691977D7F}" type="datetime1">
              <a:rPr lang="en-US" smtClean="0"/>
              <a:t>9/7/2025</a:t>
            </a:fld>
            <a:endParaRPr lang="en-US" dirty="0"/>
          </a:p>
        </p:txBody>
      </p:sp>
      <p:sp>
        <p:nvSpPr>
          <p:cNvPr id="6" name="Footer Placeholder 5">
            <a:extLst>
              <a:ext uri="{FF2B5EF4-FFF2-40B4-BE49-F238E27FC236}">
                <a16:creationId xmlns:a16="http://schemas.microsoft.com/office/drawing/2014/main" xmlns="" id="{84FFADC6-2512-3E48-AC7C-7316F0C60B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DB4B7C66-FE06-8149-8E8B-7EA6FFF2CAFE}"/>
              </a:ext>
            </a:extLst>
          </p:cNvPr>
          <p:cNvSpPr>
            <a:spLocks noGrp="1"/>
          </p:cNvSpPr>
          <p:nvPr>
            <p:ph type="sldNum" sz="quarter" idx="12"/>
          </p:nvPr>
        </p:nvSpPr>
        <p:spPr/>
        <p:txBody>
          <a:bodyPr/>
          <a:lstStyle/>
          <a:p>
            <a:fld id="{12171B6D-C0B6-1646-9936-79E4B0C3E35E}" type="slidenum">
              <a:rPr lang="en-US" smtClean="0"/>
              <a:t>‹#›</a:t>
            </a:fld>
            <a:endParaRPr lang="en-US" dirty="0"/>
          </a:p>
        </p:txBody>
      </p:sp>
    </p:spTree>
    <p:extLst>
      <p:ext uri="{BB962C8B-B14F-4D97-AF65-F5344CB8AC3E}">
        <p14:creationId xmlns:p14="http://schemas.microsoft.com/office/powerpoint/2010/main" val="1059653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27DF77-5FA4-F743-914D-DC84C11482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3600CB5-57E5-254F-B264-9B2B5F605B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47E062F0-0681-724E-8B06-D01E7D92D48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02A15B6-767B-9A46-90CE-86B22AC269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3C7D24D-9317-1A48-9BBA-9A5CC3BEF3A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91770F3-CC07-E840-95EE-41ED0834A666}"/>
              </a:ext>
            </a:extLst>
          </p:cNvPr>
          <p:cNvSpPr>
            <a:spLocks noGrp="1"/>
          </p:cNvSpPr>
          <p:nvPr>
            <p:ph type="dt" sz="half" idx="10"/>
          </p:nvPr>
        </p:nvSpPr>
        <p:spPr/>
        <p:txBody>
          <a:bodyPr/>
          <a:lstStyle/>
          <a:p>
            <a:fld id="{9B2A4461-966A-4848-8CB5-8BDCDB69B819}" type="datetime1">
              <a:rPr lang="en-US" smtClean="0"/>
              <a:t>9/7/2025</a:t>
            </a:fld>
            <a:endParaRPr lang="en-US" dirty="0"/>
          </a:p>
        </p:txBody>
      </p:sp>
      <p:sp>
        <p:nvSpPr>
          <p:cNvPr id="8" name="Footer Placeholder 7">
            <a:extLst>
              <a:ext uri="{FF2B5EF4-FFF2-40B4-BE49-F238E27FC236}">
                <a16:creationId xmlns:a16="http://schemas.microsoft.com/office/drawing/2014/main" xmlns="" id="{D85D6A40-4353-C54F-A3D8-B287EEF8EDC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05F5F0EF-7523-2B4E-B437-49B20F20EAFA}"/>
              </a:ext>
            </a:extLst>
          </p:cNvPr>
          <p:cNvSpPr>
            <a:spLocks noGrp="1"/>
          </p:cNvSpPr>
          <p:nvPr>
            <p:ph type="sldNum" sz="quarter" idx="12"/>
          </p:nvPr>
        </p:nvSpPr>
        <p:spPr/>
        <p:txBody>
          <a:bodyPr/>
          <a:lstStyle/>
          <a:p>
            <a:fld id="{12171B6D-C0B6-1646-9936-79E4B0C3E35E}" type="slidenum">
              <a:rPr lang="en-US" smtClean="0"/>
              <a:t>‹#›</a:t>
            </a:fld>
            <a:endParaRPr lang="en-US" dirty="0"/>
          </a:p>
        </p:txBody>
      </p:sp>
    </p:spTree>
    <p:extLst>
      <p:ext uri="{BB962C8B-B14F-4D97-AF65-F5344CB8AC3E}">
        <p14:creationId xmlns:p14="http://schemas.microsoft.com/office/powerpoint/2010/main" val="147670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D67D2-8D47-1242-8674-4D39164230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6F958BF-08DF-354E-A2DD-A8B071ABA289}"/>
              </a:ext>
            </a:extLst>
          </p:cNvPr>
          <p:cNvSpPr>
            <a:spLocks noGrp="1"/>
          </p:cNvSpPr>
          <p:nvPr>
            <p:ph type="dt" sz="half" idx="10"/>
          </p:nvPr>
        </p:nvSpPr>
        <p:spPr/>
        <p:txBody>
          <a:bodyPr/>
          <a:lstStyle/>
          <a:p>
            <a:fld id="{5CB9257A-2DB6-1A4A-AA9A-B57CD1291AAD}" type="datetime1">
              <a:rPr lang="en-US" smtClean="0"/>
              <a:t>9/7/2025</a:t>
            </a:fld>
            <a:endParaRPr lang="en-US" dirty="0"/>
          </a:p>
        </p:txBody>
      </p:sp>
      <p:sp>
        <p:nvSpPr>
          <p:cNvPr id="4" name="Footer Placeholder 3">
            <a:extLst>
              <a:ext uri="{FF2B5EF4-FFF2-40B4-BE49-F238E27FC236}">
                <a16:creationId xmlns:a16="http://schemas.microsoft.com/office/drawing/2014/main" xmlns="" id="{680F08C1-5EFB-C94F-B874-04B1A080F34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278BD6BC-04DD-C84F-9CC5-24B2505D890B}"/>
              </a:ext>
            </a:extLst>
          </p:cNvPr>
          <p:cNvSpPr>
            <a:spLocks noGrp="1"/>
          </p:cNvSpPr>
          <p:nvPr>
            <p:ph type="sldNum" sz="quarter" idx="12"/>
          </p:nvPr>
        </p:nvSpPr>
        <p:spPr/>
        <p:txBody>
          <a:bodyPr/>
          <a:lstStyle/>
          <a:p>
            <a:fld id="{12171B6D-C0B6-1646-9936-79E4B0C3E35E}" type="slidenum">
              <a:rPr lang="en-US" smtClean="0"/>
              <a:t>‹#›</a:t>
            </a:fld>
            <a:endParaRPr lang="en-US" dirty="0"/>
          </a:p>
        </p:txBody>
      </p:sp>
    </p:spTree>
    <p:extLst>
      <p:ext uri="{BB962C8B-B14F-4D97-AF65-F5344CB8AC3E}">
        <p14:creationId xmlns:p14="http://schemas.microsoft.com/office/powerpoint/2010/main" val="173555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63D761F-764C-2241-823B-C7AE3C1DBA6B}"/>
              </a:ext>
            </a:extLst>
          </p:cNvPr>
          <p:cNvSpPr>
            <a:spLocks noGrp="1"/>
          </p:cNvSpPr>
          <p:nvPr>
            <p:ph type="dt" sz="half" idx="10"/>
          </p:nvPr>
        </p:nvSpPr>
        <p:spPr/>
        <p:txBody>
          <a:bodyPr/>
          <a:lstStyle/>
          <a:p>
            <a:fld id="{B399E5AE-FC2F-2942-8CC1-6D769BC934AA}" type="datetime1">
              <a:rPr lang="en-US" smtClean="0"/>
              <a:t>9/7/2025</a:t>
            </a:fld>
            <a:endParaRPr lang="en-US" dirty="0"/>
          </a:p>
        </p:txBody>
      </p:sp>
      <p:sp>
        <p:nvSpPr>
          <p:cNvPr id="3" name="Footer Placeholder 2">
            <a:extLst>
              <a:ext uri="{FF2B5EF4-FFF2-40B4-BE49-F238E27FC236}">
                <a16:creationId xmlns:a16="http://schemas.microsoft.com/office/drawing/2014/main" xmlns="" id="{7A96AC11-998D-214F-9EB1-0AED6D975CC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94C9CA93-5CB3-644F-97C3-B420FA11FF57}"/>
              </a:ext>
            </a:extLst>
          </p:cNvPr>
          <p:cNvSpPr>
            <a:spLocks noGrp="1"/>
          </p:cNvSpPr>
          <p:nvPr>
            <p:ph type="sldNum" sz="quarter" idx="12"/>
          </p:nvPr>
        </p:nvSpPr>
        <p:spPr/>
        <p:txBody>
          <a:bodyPr/>
          <a:lstStyle/>
          <a:p>
            <a:fld id="{12171B6D-C0B6-1646-9936-79E4B0C3E35E}" type="slidenum">
              <a:rPr lang="en-US" smtClean="0"/>
              <a:t>‹#›</a:t>
            </a:fld>
            <a:endParaRPr lang="en-US" dirty="0"/>
          </a:p>
        </p:txBody>
      </p:sp>
    </p:spTree>
    <p:extLst>
      <p:ext uri="{BB962C8B-B14F-4D97-AF65-F5344CB8AC3E}">
        <p14:creationId xmlns:p14="http://schemas.microsoft.com/office/powerpoint/2010/main" val="358837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F6C750-0919-F441-BC5A-EE5706BE66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C812AB9-7D5E-4F4B-A57C-3C75121529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B081257-7AA8-4C48-BA75-D79261CCC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33ECE46-C052-4248-81C5-E0E847104287}"/>
              </a:ext>
            </a:extLst>
          </p:cNvPr>
          <p:cNvSpPr>
            <a:spLocks noGrp="1"/>
          </p:cNvSpPr>
          <p:nvPr>
            <p:ph type="dt" sz="half" idx="10"/>
          </p:nvPr>
        </p:nvSpPr>
        <p:spPr/>
        <p:txBody>
          <a:bodyPr/>
          <a:lstStyle/>
          <a:p>
            <a:fld id="{969D1949-7658-B14F-A97A-5DD090E60111}" type="datetime1">
              <a:rPr lang="en-US" smtClean="0"/>
              <a:t>9/7/2025</a:t>
            </a:fld>
            <a:endParaRPr lang="en-US" dirty="0"/>
          </a:p>
        </p:txBody>
      </p:sp>
      <p:sp>
        <p:nvSpPr>
          <p:cNvPr id="6" name="Footer Placeholder 5">
            <a:extLst>
              <a:ext uri="{FF2B5EF4-FFF2-40B4-BE49-F238E27FC236}">
                <a16:creationId xmlns:a16="http://schemas.microsoft.com/office/drawing/2014/main" xmlns="" id="{6431D62F-0424-7D48-A6C1-83C5C71B74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1924800-E4E1-A349-88AA-DA560E6BAFFC}"/>
              </a:ext>
            </a:extLst>
          </p:cNvPr>
          <p:cNvSpPr>
            <a:spLocks noGrp="1"/>
          </p:cNvSpPr>
          <p:nvPr>
            <p:ph type="sldNum" sz="quarter" idx="12"/>
          </p:nvPr>
        </p:nvSpPr>
        <p:spPr/>
        <p:txBody>
          <a:bodyPr/>
          <a:lstStyle/>
          <a:p>
            <a:fld id="{12171B6D-C0B6-1646-9936-79E4B0C3E35E}" type="slidenum">
              <a:rPr lang="en-US" smtClean="0"/>
              <a:t>‹#›</a:t>
            </a:fld>
            <a:endParaRPr lang="en-US" dirty="0"/>
          </a:p>
        </p:txBody>
      </p:sp>
    </p:spTree>
    <p:extLst>
      <p:ext uri="{BB962C8B-B14F-4D97-AF65-F5344CB8AC3E}">
        <p14:creationId xmlns:p14="http://schemas.microsoft.com/office/powerpoint/2010/main" val="183323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FADFA2-FEEB-764C-8A5F-CE45D248ED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51C163B-8193-7744-B00F-F9C558E470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3CCB0F04-0C3E-CD4C-BFF4-D3BE84ED3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D89F466-AFB2-3346-89F0-13F405A8638F}"/>
              </a:ext>
            </a:extLst>
          </p:cNvPr>
          <p:cNvSpPr>
            <a:spLocks noGrp="1"/>
          </p:cNvSpPr>
          <p:nvPr>
            <p:ph type="dt" sz="half" idx="10"/>
          </p:nvPr>
        </p:nvSpPr>
        <p:spPr/>
        <p:txBody>
          <a:bodyPr/>
          <a:lstStyle/>
          <a:p>
            <a:fld id="{E5294569-935D-A64A-B73D-1B0CFB86451D}" type="datetime1">
              <a:rPr lang="en-US" smtClean="0"/>
              <a:t>9/7/2025</a:t>
            </a:fld>
            <a:endParaRPr lang="en-US" dirty="0"/>
          </a:p>
        </p:txBody>
      </p:sp>
      <p:sp>
        <p:nvSpPr>
          <p:cNvPr id="6" name="Footer Placeholder 5">
            <a:extLst>
              <a:ext uri="{FF2B5EF4-FFF2-40B4-BE49-F238E27FC236}">
                <a16:creationId xmlns:a16="http://schemas.microsoft.com/office/drawing/2014/main" xmlns="" id="{9FF5516E-E8B3-CE40-A4D1-FFA3D139E3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41608C6B-826C-2C47-B6DC-E8DA909D0DB7}"/>
              </a:ext>
            </a:extLst>
          </p:cNvPr>
          <p:cNvSpPr>
            <a:spLocks noGrp="1"/>
          </p:cNvSpPr>
          <p:nvPr>
            <p:ph type="sldNum" sz="quarter" idx="12"/>
          </p:nvPr>
        </p:nvSpPr>
        <p:spPr/>
        <p:txBody>
          <a:bodyPr/>
          <a:lstStyle/>
          <a:p>
            <a:fld id="{12171B6D-C0B6-1646-9936-79E4B0C3E35E}" type="slidenum">
              <a:rPr lang="en-US" smtClean="0"/>
              <a:t>‹#›</a:t>
            </a:fld>
            <a:endParaRPr lang="en-US" dirty="0"/>
          </a:p>
        </p:txBody>
      </p:sp>
    </p:spTree>
    <p:extLst>
      <p:ext uri="{BB962C8B-B14F-4D97-AF65-F5344CB8AC3E}">
        <p14:creationId xmlns:p14="http://schemas.microsoft.com/office/powerpoint/2010/main" val="290667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CA7E592-9D5E-5A4E-9316-19711135B2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C89088B-0AC1-4B49-A64B-4F1647749D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13A43DA-02D4-B843-A02E-855646BBC5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E811A-B89F-004D-87A7-1AFC91445E39}" type="datetime1">
              <a:rPr lang="en-US" smtClean="0"/>
              <a:t>9/7/2025</a:t>
            </a:fld>
            <a:endParaRPr lang="en-US" dirty="0"/>
          </a:p>
        </p:txBody>
      </p:sp>
      <p:sp>
        <p:nvSpPr>
          <p:cNvPr id="5" name="Footer Placeholder 4">
            <a:extLst>
              <a:ext uri="{FF2B5EF4-FFF2-40B4-BE49-F238E27FC236}">
                <a16:creationId xmlns:a16="http://schemas.microsoft.com/office/drawing/2014/main" xmlns="" id="{54BE0DFB-FC45-9D44-8846-01CDED045A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C4F8BBBB-18FB-EE47-A951-C6BF052B37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71B6D-C0B6-1646-9936-79E4B0C3E35E}" type="slidenum">
              <a:rPr lang="en-US" smtClean="0"/>
              <a:t>‹#›</a:t>
            </a:fld>
            <a:endParaRPr lang="en-US" dirty="0"/>
          </a:p>
        </p:txBody>
      </p:sp>
    </p:spTree>
    <p:extLst>
      <p:ext uri="{BB962C8B-B14F-4D97-AF65-F5344CB8AC3E}">
        <p14:creationId xmlns:p14="http://schemas.microsoft.com/office/powerpoint/2010/main" val="3850863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E20F6B-C1D4-8140-A595-15265203229B}"/>
              </a:ext>
            </a:extLst>
          </p:cNvPr>
          <p:cNvSpPr>
            <a:spLocks noGrp="1"/>
          </p:cNvSpPr>
          <p:nvPr>
            <p:ph type="title"/>
          </p:nvPr>
        </p:nvSpPr>
        <p:spPr>
          <a:xfrm>
            <a:off x="838200" y="-141513"/>
            <a:ext cx="10515600" cy="45719"/>
          </a:xfrm>
        </p:spPr>
        <p:txBody>
          <a:bodyPr>
            <a:normAutofit fontScale="90000"/>
          </a:bodyPr>
          <a:lstStyle/>
          <a:p>
            <a:r>
              <a:rPr lang="en-US" dirty="0"/>
              <a:t>‘</a:t>
            </a:r>
          </a:p>
        </p:txBody>
      </p:sp>
      <p:sp>
        <p:nvSpPr>
          <p:cNvPr id="3" name="Content Placeholder 2">
            <a:extLst>
              <a:ext uri="{FF2B5EF4-FFF2-40B4-BE49-F238E27FC236}">
                <a16:creationId xmlns:a16="http://schemas.microsoft.com/office/drawing/2014/main" xmlns="" id="{C0252A43-223E-F546-863D-EB825AF42E2B}"/>
              </a:ext>
            </a:extLst>
          </p:cNvPr>
          <p:cNvSpPr>
            <a:spLocks noGrp="1"/>
          </p:cNvSpPr>
          <p:nvPr>
            <p:ph idx="1"/>
          </p:nvPr>
        </p:nvSpPr>
        <p:spPr>
          <a:xfrm>
            <a:off x="0" y="0"/>
            <a:ext cx="12192000" cy="6858000"/>
          </a:xfrm>
          <a:ln>
            <a:solidFill>
              <a:schemeClr val="accent1"/>
            </a:solidFill>
          </a:ln>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tabLst>
                <a:tab pos="3768725" algn="l"/>
              </a:tabLst>
            </a:pPr>
            <a:r>
              <a:rPr lang="en-US" dirty="0"/>
              <a:t>                                 </a:t>
            </a:r>
            <a:r>
              <a:rPr lang="en-US" sz="3400" b="1" dirty="0"/>
              <a:t>Proverbs 21:23 – The Things We Say</a:t>
            </a:r>
          </a:p>
        </p:txBody>
      </p:sp>
      <p:sp>
        <p:nvSpPr>
          <p:cNvPr id="4" name="Oval 3">
            <a:extLst>
              <a:ext uri="{FF2B5EF4-FFF2-40B4-BE49-F238E27FC236}">
                <a16:creationId xmlns:a16="http://schemas.microsoft.com/office/drawing/2014/main" xmlns="" id="{D043146B-BBC7-3F4C-8036-3BCBA254E3EA}"/>
              </a:ext>
            </a:extLst>
          </p:cNvPr>
          <p:cNvSpPr/>
          <p:nvPr/>
        </p:nvSpPr>
        <p:spPr>
          <a:xfrm>
            <a:off x="1948543" y="182558"/>
            <a:ext cx="8294914" cy="2130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               ~ Uncommon ~ 		           The Common Sense of God </a:t>
            </a:r>
            <a:r>
              <a:rPr lang="en-US" sz="3400" b="1" dirty="0"/>
              <a:t>Wisdom for Beginners </a:t>
            </a:r>
            <a:endParaRPr lang="en-US" sz="3400" dirty="0"/>
          </a:p>
        </p:txBody>
      </p:sp>
      <p:pic>
        <p:nvPicPr>
          <p:cNvPr id="5" name="Content Placeholder 24">
            <a:extLst>
              <a:ext uri="{FF2B5EF4-FFF2-40B4-BE49-F238E27FC236}">
                <a16:creationId xmlns:a16="http://schemas.microsoft.com/office/drawing/2014/main" xmlns="" id="{39DBB46F-C63D-CE4C-A42E-96C19B8943B6}"/>
              </a:ext>
            </a:extLst>
          </p:cNvPr>
          <p:cNvPicPr>
            <a:picLocks noChangeAspect="1"/>
          </p:cNvPicPr>
          <p:nvPr/>
        </p:nvPicPr>
        <p:blipFill>
          <a:blip r:embed="rId2"/>
          <a:stretch>
            <a:fillRect/>
          </a:stretch>
        </p:blipFill>
        <p:spPr>
          <a:xfrm>
            <a:off x="3781959" y="3429000"/>
            <a:ext cx="4628082" cy="2931667"/>
          </a:xfrm>
          <a:prstGeom prst="rect">
            <a:avLst/>
          </a:prstGeom>
        </p:spPr>
      </p:pic>
      <p:sp>
        <p:nvSpPr>
          <p:cNvPr id="6" name="Slide Number Placeholder 5">
            <a:extLst>
              <a:ext uri="{FF2B5EF4-FFF2-40B4-BE49-F238E27FC236}">
                <a16:creationId xmlns:a16="http://schemas.microsoft.com/office/drawing/2014/main" xmlns=""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dirty="0"/>
          </a:p>
        </p:txBody>
      </p:sp>
      <p:sp>
        <p:nvSpPr>
          <p:cNvPr id="7" name="TextBox 6">
            <a:extLst>
              <a:ext uri="{FF2B5EF4-FFF2-40B4-BE49-F238E27FC236}">
                <a16:creationId xmlns:a16="http://schemas.microsoft.com/office/drawing/2014/main" xmlns=""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9787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BD5124-3DC5-094D-875F-26BA611E7A0D}"/>
              </a:ext>
            </a:extLst>
          </p:cNvPr>
          <p:cNvSpPr>
            <a:spLocks noGrp="1"/>
          </p:cNvSpPr>
          <p:nvPr>
            <p:ph type="title"/>
          </p:nvPr>
        </p:nvSpPr>
        <p:spPr>
          <a:xfrm>
            <a:off x="838200" y="-360947"/>
            <a:ext cx="10515600" cy="14437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396A0D8D-D785-084E-8FEA-2AFEFB6CC2DE}"/>
              </a:ext>
            </a:extLst>
          </p:cNvPr>
          <p:cNvSpPr>
            <a:spLocks noGrp="1"/>
          </p:cNvSpPr>
          <p:nvPr>
            <p:ph idx="1"/>
          </p:nvPr>
        </p:nvSpPr>
        <p:spPr>
          <a:xfrm>
            <a:off x="0" y="0"/>
            <a:ext cx="12192000" cy="7099443"/>
          </a:xfrm>
        </p:spPr>
        <p:txBody>
          <a:bodyPr>
            <a:normAutofit lnSpcReduction="10000"/>
          </a:bodyPr>
          <a:lstStyle/>
          <a:p>
            <a:pPr marL="0" indent="0">
              <a:buNone/>
            </a:pPr>
            <a:r>
              <a:rPr lang="en-US" sz="1700" dirty="0"/>
              <a:t>Some of the most embarrassing moments in my life have come from having said something stupid.  I think it was probably my first year in the pastorate, and I was preaching my heart out, and pleading with people to follow Jesus with their 				 whole heart.  And then I spoke of those in the church that were avowed Christians, but who were not 				 actually following Jesus – who would at some point “</a:t>
            </a:r>
            <a:r>
              <a:rPr lang="en-US" sz="1700" i="1" dirty="0"/>
              <a:t>expose themselves</a:t>
            </a:r>
            <a:r>
              <a:rPr lang="en-US" sz="1700" dirty="0"/>
              <a:t>”!  All of a sudden I realized what I 			 had said, and my head kind of exploded inside, in panic, and I was mentally paralyzed for a moment – and 			 just as I hurried on, hoping no one noticed -  someone in the back row to burst out laughing – and then the 			 others picked up on it and soon the whole room was laughing.  I ended up laughing with them, because 				 what else could I do?  Those people never forgot that, much to my embarrassment.  The vital point I had 			 been so passionately making, on behalf of God no less, was totally lost on them, and that bothered me 				 more than anything!  I was young, and insecure about everything I did in pastoral ministry, but most of all 			 about my preaching.  I had the joy of having a woman in the congregation that took it upon herself to 				 critique me, which ended up bothering me, a lot.  Now, to be fair, her critiques were most likely true, and I 			 actually heeded them, and the quality of my sermons actually benefitted from it, I think - but I did not appreciate the spirit in which it was given.  It was often done in front of others, to undermine me, which was humiliating!  But my problem this time was foolishly misspeaking.  Her problem was being mean-spirited and without gentleness.  She had taken on a dislike of me anyway, so it seemed like she enjoyed the humiliation she was causing me.  Again, I could be speaking even now through the lens of my insecurities back then, but regardless, she was offensive, and her words often cut me to the quick!  Fortunately, it took me a few years, but I developed a better sense of self-identity, and a thicker skin, and that kind of thing has not affected me for four decades or so – and less so the older I get.  Communication – words/language are crucial in ministry and indeed, in life!  We must learn to use them carefully.  It is an important part of the plan that Christ has given for our everyday lives, with more detailed instruction passed on to us by the writings of Christ’s apostles.</a:t>
            </a:r>
          </a:p>
          <a:p>
            <a:pPr marL="0" indent="0">
              <a:buNone/>
            </a:pPr>
            <a:r>
              <a:rPr lang="en-US" sz="1700" dirty="0"/>
              <a:t>~Language is a gift from our Creator.  Our brains think in patterns and pictures.  Language is able to describe those patterns and images, to verbally portray the images in my brain, so that </a:t>
            </a:r>
            <a:r>
              <a:rPr lang="en-US" sz="1700" b="1" i="1" dirty="0"/>
              <a:t>your</a:t>
            </a:r>
            <a:r>
              <a:rPr lang="en-US" sz="1700" dirty="0"/>
              <a:t> brain can “see”, in a sense, what </a:t>
            </a:r>
            <a:r>
              <a:rPr lang="en-US" sz="1700" b="1" i="1" dirty="0"/>
              <a:t>I‘m</a:t>
            </a:r>
            <a:r>
              <a:rPr lang="en-US" sz="1700" dirty="0"/>
              <a:t> thinking!  The more words we know, the more detailed of a picture we can draw with language.  Plus, we can put our </a:t>
            </a:r>
            <a:r>
              <a:rPr lang="en-US" sz="1700" b="1" i="1" dirty="0"/>
              <a:t>own</a:t>
            </a:r>
            <a:r>
              <a:rPr lang="en-US" sz="1700" dirty="0"/>
              <a:t> thoughts in better order when we speak to ourselves and make sense of our thoughts!  </a:t>
            </a:r>
            <a:r>
              <a:rPr lang="en-US" sz="1700" b="1" i="1" dirty="0"/>
              <a:t>Thinking</a:t>
            </a:r>
            <a:r>
              <a:rPr lang="en-US" sz="1700" dirty="0"/>
              <a:t> is actually a self-conversation using words </a:t>
            </a:r>
            <a:r>
              <a:rPr lang="en-US" sz="1700" b="1" dirty="0"/>
              <a:t>to order</a:t>
            </a:r>
            <a:r>
              <a:rPr lang="en-US" sz="1700" dirty="0"/>
              <a:t> and </a:t>
            </a:r>
            <a:r>
              <a:rPr lang="en-US" sz="1700" b="1" dirty="0"/>
              <a:t>express</a:t>
            </a:r>
            <a:r>
              <a:rPr lang="en-US" sz="1700" dirty="0"/>
              <a:t> the back and forth of thoughts that occur in our own mind.  Language is what makes us smart/intelligent, we have ideas to express, and when ideas are being expressed between two or more people, we are able to cooperate and get even smarter!  *The book of Genesis tells us a historical story of humanity working together.  People were living for hundreds of years at the time (400-plus), so they had the ability to gain </a:t>
            </a:r>
            <a:r>
              <a:rPr lang="en-US" sz="1700" b="1" i="1" dirty="0"/>
              <a:t>many</a:t>
            </a:r>
            <a:r>
              <a:rPr lang="en-US" sz="1700" dirty="0"/>
              <a:t> skillsets/knowledge, and together, humanity was building a great tower (the tower of Babylonian) that was going to reach to the heavens!  In my opinion, people were doubling down on the desire to be God, the first sin in Eden!  But they were building an incredible edifice, and God decided to stop them!  Humanity was getting too advanced too fast!  So what did God do to stop them?  He took away their ability to communicate with each other!  Each different language group divided itself away from the whole.  The result was the all work stopped, and the various language groups moved away from each other, each settling in different regions of the land mass.</a:t>
            </a:r>
          </a:p>
        </p:txBody>
      </p:sp>
      <p:pic>
        <p:nvPicPr>
          <p:cNvPr id="5" name="Picture 4">
            <a:extLst>
              <a:ext uri="{FF2B5EF4-FFF2-40B4-BE49-F238E27FC236}">
                <a16:creationId xmlns:a16="http://schemas.microsoft.com/office/drawing/2014/main" xmlns="" id="{76EB1F4F-D58F-984F-A526-CA877805F07F}"/>
              </a:ext>
            </a:extLst>
          </p:cNvPr>
          <p:cNvPicPr>
            <a:picLocks noChangeAspect="1"/>
          </p:cNvPicPr>
          <p:nvPr/>
        </p:nvPicPr>
        <p:blipFill>
          <a:blip r:embed="rId2"/>
          <a:stretch>
            <a:fillRect/>
          </a:stretch>
        </p:blipFill>
        <p:spPr>
          <a:xfrm>
            <a:off x="9489101" y="267606"/>
            <a:ext cx="2603114" cy="2214337"/>
          </a:xfrm>
          <a:prstGeom prst="rect">
            <a:avLst/>
          </a:prstGeom>
        </p:spPr>
      </p:pic>
      <p:sp>
        <p:nvSpPr>
          <p:cNvPr id="4" name="Slide Number Placeholder 3">
            <a:extLst>
              <a:ext uri="{FF2B5EF4-FFF2-40B4-BE49-F238E27FC236}">
                <a16:creationId xmlns:a16="http://schemas.microsoft.com/office/drawing/2014/main" xmlns="" id="{F548798F-BB91-F94D-B794-63984BA18811}"/>
              </a:ext>
            </a:extLst>
          </p:cNvPr>
          <p:cNvSpPr>
            <a:spLocks noGrp="1"/>
          </p:cNvSpPr>
          <p:nvPr>
            <p:ph type="sldNum" sz="quarter" idx="12"/>
          </p:nvPr>
        </p:nvSpPr>
        <p:spPr>
          <a:xfrm>
            <a:off x="11592732" y="6385302"/>
            <a:ext cx="569526" cy="472697"/>
          </a:xfrm>
        </p:spPr>
        <p:txBody>
          <a:bodyPr/>
          <a:lstStyle/>
          <a:p>
            <a:fld id="{12171B6D-C0B6-1646-9936-79E4B0C3E35E}" type="slidenum">
              <a:rPr lang="en-US" smtClean="0"/>
              <a:t>2</a:t>
            </a:fld>
            <a:endParaRPr lang="en-US" dirty="0"/>
          </a:p>
        </p:txBody>
      </p:sp>
    </p:spTree>
    <p:extLst>
      <p:ext uri="{BB962C8B-B14F-4D97-AF65-F5344CB8AC3E}">
        <p14:creationId xmlns:p14="http://schemas.microsoft.com/office/powerpoint/2010/main" val="1735791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BD5124-3DC5-094D-875F-26BA611E7A0D}"/>
              </a:ext>
            </a:extLst>
          </p:cNvPr>
          <p:cNvSpPr>
            <a:spLocks noGrp="1"/>
          </p:cNvSpPr>
          <p:nvPr>
            <p:ph type="title"/>
          </p:nvPr>
        </p:nvSpPr>
        <p:spPr>
          <a:xfrm>
            <a:off x="838200" y="-360947"/>
            <a:ext cx="10515600" cy="14437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396A0D8D-D785-084E-8FEA-2AFEFB6CC2DE}"/>
              </a:ext>
            </a:extLst>
          </p:cNvPr>
          <p:cNvSpPr>
            <a:spLocks noGrp="1"/>
          </p:cNvSpPr>
          <p:nvPr>
            <p:ph idx="1"/>
          </p:nvPr>
        </p:nvSpPr>
        <p:spPr>
          <a:xfrm>
            <a:off x="0" y="0"/>
            <a:ext cx="12192000" cy="7448764"/>
          </a:xfrm>
        </p:spPr>
        <p:txBody>
          <a:bodyPr>
            <a:normAutofit lnSpcReduction="10000"/>
          </a:bodyPr>
          <a:lstStyle/>
          <a:p>
            <a:pPr marL="0" indent="0">
              <a:buNone/>
            </a:pPr>
            <a:r>
              <a:rPr lang="en-US" sz="1700" dirty="0"/>
              <a:t>~The absence of a shared language had a most divisive effect on the families, tribes, and eventually, nations!  They didn’t trust people that they could not communicate with!  Eventually the language barrier became a key source of costly 			 misunderstandings and mistrust.  The result was hostilities, and then wars upon wars – tribe against tribe, 			 nation against nation. But, of course there has been plenty of conflict in the community. 					 ~In fact, people are in conflict in </a:t>
            </a:r>
            <a:r>
              <a:rPr lang="en-US" sz="1700" b="1" dirty="0"/>
              <a:t>families</a:t>
            </a:r>
            <a:r>
              <a:rPr lang="en-US" sz="1700" dirty="0"/>
              <a:t>, and at </a:t>
            </a:r>
            <a:r>
              <a:rPr lang="en-US" sz="1700" b="1" dirty="0"/>
              <a:t>school</a:t>
            </a:r>
            <a:r>
              <a:rPr lang="en-US" sz="1700" dirty="0"/>
              <a:t>, and on </a:t>
            </a:r>
            <a:r>
              <a:rPr lang="en-US" sz="1700" b="1" dirty="0"/>
              <a:t>councils</a:t>
            </a:r>
            <a:r>
              <a:rPr lang="en-US" sz="1700" dirty="0"/>
              <a:t>, and in </a:t>
            </a:r>
            <a:r>
              <a:rPr lang="en-US" sz="1700" b="1" dirty="0"/>
              <a:t>boardrooms,</a:t>
            </a:r>
            <a:r>
              <a:rPr lang="en-US" sz="1700" dirty="0"/>
              <a:t> on the 				 </a:t>
            </a:r>
            <a:r>
              <a:rPr lang="en-US" sz="1700" b="1" dirty="0"/>
              <a:t>jobsite</a:t>
            </a:r>
            <a:r>
              <a:rPr lang="en-US" sz="1700" dirty="0"/>
              <a:t>, on the </a:t>
            </a:r>
            <a:r>
              <a:rPr lang="en-US" sz="1700" b="1" dirty="0"/>
              <a:t>playing field</a:t>
            </a:r>
            <a:r>
              <a:rPr lang="en-US" sz="1700" dirty="0"/>
              <a:t>, in the </a:t>
            </a:r>
            <a:r>
              <a:rPr lang="en-US" sz="1700" b="1" dirty="0"/>
              <a:t>neighborhood</a:t>
            </a:r>
            <a:r>
              <a:rPr lang="en-US" sz="1700" dirty="0"/>
              <a:t>, and in </a:t>
            </a:r>
            <a:r>
              <a:rPr lang="en-US" sz="1700" b="1" dirty="0"/>
              <a:t>churches</a:t>
            </a:r>
            <a:r>
              <a:rPr lang="en-US" sz="1700" dirty="0"/>
              <a:t>.  Language is commonly used to 				 express </a:t>
            </a:r>
            <a:r>
              <a:rPr lang="en-US" sz="1700" b="1" dirty="0"/>
              <a:t>disagreement</a:t>
            </a:r>
            <a:r>
              <a:rPr lang="en-US" sz="1700" dirty="0"/>
              <a:t>, to </a:t>
            </a:r>
            <a:r>
              <a:rPr lang="en-US" sz="1700" b="1" dirty="0"/>
              <a:t>complain</a:t>
            </a:r>
            <a:r>
              <a:rPr lang="en-US" sz="1700" dirty="0"/>
              <a:t>, to </a:t>
            </a:r>
            <a:r>
              <a:rPr lang="en-US" sz="1700" b="1" dirty="0"/>
              <a:t>insult</a:t>
            </a:r>
            <a:r>
              <a:rPr lang="en-US" sz="1700" dirty="0"/>
              <a:t>, to try to i</a:t>
            </a:r>
            <a:r>
              <a:rPr lang="en-US" sz="1700" b="1" dirty="0"/>
              <a:t>ntimidate</a:t>
            </a:r>
            <a:r>
              <a:rPr lang="en-US" sz="1700" dirty="0"/>
              <a:t> and </a:t>
            </a:r>
            <a:r>
              <a:rPr lang="en-US" sz="1700" b="1" dirty="0"/>
              <a:t>control</a:t>
            </a:r>
            <a:r>
              <a:rPr lang="en-US" sz="1700" dirty="0"/>
              <a:t> someone else, to </a:t>
            </a:r>
            <a:r>
              <a:rPr lang="en-US" sz="1700" b="1" dirty="0"/>
              <a:t>impugn</a:t>
            </a:r>
            <a:r>
              <a:rPr lang="en-US" sz="1700" dirty="0"/>
              <a:t>, 			 or </a:t>
            </a:r>
            <a:r>
              <a:rPr lang="en-US" sz="1700" b="1" dirty="0"/>
              <a:t>slander</a:t>
            </a:r>
            <a:r>
              <a:rPr lang="en-US" sz="1700" dirty="0"/>
              <a:t>, to </a:t>
            </a:r>
            <a:r>
              <a:rPr lang="en-US" sz="1700" b="1" dirty="0"/>
              <a:t>humiliate</a:t>
            </a:r>
            <a:r>
              <a:rPr lang="en-US" sz="1700" dirty="0"/>
              <a:t>, to </a:t>
            </a:r>
            <a:r>
              <a:rPr lang="en-US" sz="1700" b="1" dirty="0"/>
              <a:t>mislead</a:t>
            </a:r>
            <a:r>
              <a:rPr lang="en-US" sz="1700" dirty="0"/>
              <a:t> and </a:t>
            </a:r>
            <a:r>
              <a:rPr lang="en-US" sz="1700" b="1" dirty="0"/>
              <a:t>deceive</a:t>
            </a:r>
            <a:r>
              <a:rPr lang="en-US" sz="1700" dirty="0"/>
              <a:t>, to express </a:t>
            </a:r>
            <a:r>
              <a:rPr lang="en-US" sz="1700" b="1" dirty="0"/>
              <a:t>contempt</a:t>
            </a:r>
            <a:r>
              <a:rPr lang="en-US" sz="1700" dirty="0"/>
              <a:t>, </a:t>
            </a:r>
            <a:r>
              <a:rPr lang="en-US" sz="1700" b="1" dirty="0"/>
              <a:t>revulsion</a:t>
            </a:r>
            <a:r>
              <a:rPr lang="en-US" sz="1700" dirty="0"/>
              <a:t>, </a:t>
            </a:r>
            <a:r>
              <a:rPr lang="en-US" sz="1700" b="1" dirty="0"/>
              <a:t>hatred toward another 			 person,</a:t>
            </a:r>
            <a:r>
              <a:rPr lang="en-US" sz="1700" dirty="0"/>
              <a:t>... and, of course many of these uses (or misuses) of words and language, lead to open conflict 				 between people!  In fact we have an expression/ a phrase that is commonly used when two or more 				 people are verbally fighting – and it is called “a </a:t>
            </a:r>
            <a:r>
              <a:rPr lang="en-US" sz="1700" i="1" dirty="0"/>
              <a:t>war of words</a:t>
            </a:r>
            <a:r>
              <a:rPr lang="en-US" sz="1700" dirty="0"/>
              <a:t>”.  A “</a:t>
            </a:r>
            <a:r>
              <a:rPr lang="en-US" sz="1700" i="1" dirty="0"/>
              <a:t>war of words</a:t>
            </a:r>
            <a:r>
              <a:rPr lang="en-US" sz="1700" dirty="0"/>
              <a:t>” is when two or more 				 people or two opposing groups of people unleash a barrage of disagreeable and hostile words at each 				 other, word that further anger the people on the other side and that exacerbate the problem!  There is a 			 certain type of people that thrive on verbal/ relational chaos.  Let’s call them </a:t>
            </a:r>
            <a:r>
              <a:rPr lang="en-US" sz="1700" b="1" dirty="0"/>
              <a:t>WOLVES</a:t>
            </a:r>
            <a:r>
              <a:rPr lang="en-US" sz="1700" dirty="0"/>
              <a:t>.  I mean that they really enjoy it!  It makes them angry and agitated, but they </a:t>
            </a:r>
            <a:r>
              <a:rPr lang="en-US" sz="1700" b="1" i="1" dirty="0"/>
              <a:t>thrive on </a:t>
            </a:r>
            <a:r>
              <a:rPr lang="en-US" sz="1700" dirty="0"/>
              <a:t>being angry and agitated, and they certainly don’t care if they are making someone else angry!  They are the in-your-face people – confrontational – competitive – fighters!  They will not turn the other cheek and walk away!  There is </a:t>
            </a:r>
            <a:r>
              <a:rPr lang="en-US" sz="1700" b="1" dirty="0"/>
              <a:t>second</a:t>
            </a:r>
            <a:r>
              <a:rPr lang="en-US" sz="1700" dirty="0"/>
              <a:t> type of person – Let’s call these people, </a:t>
            </a:r>
            <a:r>
              <a:rPr lang="en-US" sz="1700" b="1" dirty="0"/>
              <a:t>HORSES</a:t>
            </a:r>
            <a:r>
              <a:rPr lang="en-US" sz="1700" dirty="0"/>
              <a:t>, that doesn’t actually enjoy fighting, but if they are pushed, if they are goaded, if they are hurt, they will get angry and go at it with whoever is doing this to them!  *It is visceral/ primal/ animal-like reaction!  Most animals, even big ones, even predators, all the way down to little ones – racoons, squirrels, even mice -  seek to run away when they encounter a human  (not always – because you never know with wild animals)  but most of the time.  But if they think you have cornered them, they will </a:t>
            </a:r>
            <a:r>
              <a:rPr lang="en-US" sz="1700" b="1" i="1" dirty="0"/>
              <a:t>always</a:t>
            </a:r>
            <a:r>
              <a:rPr lang="en-US" sz="1700" dirty="0"/>
              <a:t> turn and fight, tooth and nail!  The </a:t>
            </a:r>
            <a:r>
              <a:rPr lang="en-US" sz="1700" b="1" i="1" dirty="0"/>
              <a:t>majority </a:t>
            </a:r>
            <a:r>
              <a:rPr lang="en-US" sz="1700" dirty="0"/>
              <a:t>of people are like that, I think.  Often it takes a lot to get them riled, but when they are, watch out!  The </a:t>
            </a:r>
            <a:r>
              <a:rPr lang="en-US" sz="1700" b="1" dirty="0"/>
              <a:t>third</a:t>
            </a:r>
            <a:r>
              <a:rPr lang="en-US" sz="1700" dirty="0"/>
              <a:t> kind of person won’t fight at all.  We’ll call them </a:t>
            </a:r>
            <a:r>
              <a:rPr lang="en-US" sz="1700" b="1" dirty="0"/>
              <a:t>SHEEP</a:t>
            </a:r>
            <a:r>
              <a:rPr lang="en-US" sz="1700" dirty="0"/>
              <a:t>.  A crisis comes and immediately their heart fails them, their mind freezes, their legs turn to soft rubber, and they run or just give up.  In any kind of conflict, they are sitting ducks!  No one of these three types of personalities are more valuable than the other in the eyes of God.  But people, on the other hand, like to see a bit of backbone/courage in someone and will place value on a man, woman, or child, based upon their display of courage/standing up for themselves, for others, or for what is right!  				 			 ~True courage is not the absence of fear, but the overcoming of fear, willing oneself to act despite being afraid.  But Solomon is not even referring to courage in the face of conflict here in vs. 23.  He is referring to relational intelligence!  If a person does just a bit a consequence-calculating, they will be extra careful with their words.  The words we choose in any situation, ignite responses from others – one way or the other.  </a:t>
            </a:r>
            <a:r>
              <a:rPr lang="en-US" sz="1700" b="1" dirty="0"/>
              <a:t>Repercussions</a:t>
            </a:r>
            <a:r>
              <a:rPr lang="en-US" sz="1700" dirty="0"/>
              <a:t> for the wrong verbal responses, or </a:t>
            </a:r>
            <a:r>
              <a:rPr lang="en-US" sz="1700" b="1" dirty="0"/>
              <a:t>reward</a:t>
            </a:r>
            <a:r>
              <a:rPr lang="en-US" sz="1700" dirty="0"/>
              <a:t> for measured, controlled responses.  Good responses will calm down most people – not all mind you – but most.  But if you unload, without disciplining yourself and your verbal response, people are going to respond in kind – and this will adversely affect your life and your ability to communicate the Gospel of Jesus Christ. </a:t>
            </a:r>
            <a:r>
              <a:rPr lang="en-US" sz="1800" b="1" dirty="0"/>
              <a:t>[Prov. 15:1,18,23,28,]</a:t>
            </a:r>
          </a:p>
          <a:p>
            <a:pPr marL="0" indent="0">
              <a:buNone/>
            </a:pPr>
            <a:endParaRPr lang="en-US" sz="1700" dirty="0"/>
          </a:p>
        </p:txBody>
      </p:sp>
      <p:pic>
        <p:nvPicPr>
          <p:cNvPr id="5" name="Picture 4">
            <a:extLst>
              <a:ext uri="{FF2B5EF4-FFF2-40B4-BE49-F238E27FC236}">
                <a16:creationId xmlns:a16="http://schemas.microsoft.com/office/drawing/2014/main" xmlns="" id="{25CA785E-D342-4A47-8E31-2C71E8098C39}"/>
              </a:ext>
            </a:extLst>
          </p:cNvPr>
          <p:cNvPicPr>
            <a:picLocks noChangeAspect="1"/>
          </p:cNvPicPr>
          <p:nvPr/>
        </p:nvPicPr>
        <p:blipFill>
          <a:blip r:embed="rId2"/>
          <a:stretch>
            <a:fillRect/>
          </a:stretch>
        </p:blipFill>
        <p:spPr>
          <a:xfrm>
            <a:off x="9383487" y="315687"/>
            <a:ext cx="2661556" cy="2503680"/>
          </a:xfrm>
          <a:prstGeom prst="rect">
            <a:avLst/>
          </a:prstGeom>
        </p:spPr>
      </p:pic>
      <p:sp>
        <p:nvSpPr>
          <p:cNvPr id="4" name="Slide Number Placeholder 3">
            <a:extLst>
              <a:ext uri="{FF2B5EF4-FFF2-40B4-BE49-F238E27FC236}">
                <a16:creationId xmlns:a16="http://schemas.microsoft.com/office/drawing/2014/main" xmlns="" id="{6A10DDC2-9144-CD41-B4EF-CE8BA1A7151D}"/>
              </a:ext>
            </a:extLst>
          </p:cNvPr>
          <p:cNvSpPr>
            <a:spLocks noGrp="1"/>
          </p:cNvSpPr>
          <p:nvPr>
            <p:ph type="sldNum" sz="quarter" idx="12"/>
          </p:nvPr>
        </p:nvSpPr>
        <p:spPr>
          <a:xfrm>
            <a:off x="11959119" y="6542313"/>
            <a:ext cx="232880" cy="315686"/>
          </a:xfrm>
        </p:spPr>
        <p:txBody>
          <a:bodyPr/>
          <a:lstStyle/>
          <a:p>
            <a:fld id="{12171B6D-C0B6-1646-9936-79E4B0C3E35E}" type="slidenum">
              <a:rPr lang="en-US" smtClean="0"/>
              <a:t>3</a:t>
            </a:fld>
            <a:endParaRPr lang="en-US" dirty="0"/>
          </a:p>
        </p:txBody>
      </p:sp>
    </p:spTree>
    <p:extLst>
      <p:ext uri="{BB962C8B-B14F-4D97-AF65-F5344CB8AC3E}">
        <p14:creationId xmlns:p14="http://schemas.microsoft.com/office/powerpoint/2010/main" val="3582762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BD5124-3DC5-094D-875F-26BA611E7A0D}"/>
              </a:ext>
            </a:extLst>
          </p:cNvPr>
          <p:cNvSpPr>
            <a:spLocks noGrp="1"/>
          </p:cNvSpPr>
          <p:nvPr>
            <p:ph type="title"/>
          </p:nvPr>
        </p:nvSpPr>
        <p:spPr>
          <a:xfrm>
            <a:off x="838200" y="-360947"/>
            <a:ext cx="10515600" cy="14437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396A0D8D-D785-084E-8FEA-2AFEFB6CC2DE}"/>
              </a:ext>
            </a:extLst>
          </p:cNvPr>
          <p:cNvSpPr>
            <a:spLocks noGrp="1"/>
          </p:cNvSpPr>
          <p:nvPr>
            <p:ph idx="1"/>
          </p:nvPr>
        </p:nvSpPr>
        <p:spPr>
          <a:xfrm>
            <a:off x="0" y="0"/>
            <a:ext cx="12192000" cy="6857999"/>
          </a:xfrm>
        </p:spPr>
        <p:txBody>
          <a:bodyPr>
            <a:normAutofit/>
          </a:bodyPr>
          <a:lstStyle/>
          <a:p>
            <a:pPr marL="0" indent="0">
              <a:buNone/>
            </a:pPr>
            <a:r>
              <a:rPr lang="en-US" sz="1700" dirty="0"/>
              <a:t>~So some words get us in trouble, while other words keep the peace.  The gift of speech was endowed by our Creator, and His desire is for us to use it wisely to </a:t>
            </a:r>
            <a:r>
              <a:rPr lang="en-US" sz="1700" b="1" dirty="0"/>
              <a:t>heal</a:t>
            </a:r>
            <a:r>
              <a:rPr lang="en-US" sz="1700" dirty="0"/>
              <a:t> and </a:t>
            </a:r>
            <a:r>
              <a:rPr lang="en-US" sz="1700" b="1" dirty="0"/>
              <a:t>mend</a:t>
            </a:r>
            <a:r>
              <a:rPr lang="en-US" sz="1700" dirty="0"/>
              <a:t>, to </a:t>
            </a:r>
            <a:r>
              <a:rPr lang="en-US" sz="1700" b="1" dirty="0"/>
              <a:t>respect</a:t>
            </a:r>
            <a:r>
              <a:rPr lang="en-US" sz="1700" dirty="0"/>
              <a:t> and </a:t>
            </a:r>
            <a:r>
              <a:rPr lang="en-US" sz="1700" b="1" dirty="0"/>
              <a:t>affirm</a:t>
            </a:r>
            <a:r>
              <a:rPr lang="en-US" sz="1700" dirty="0"/>
              <a:t> others, to express </a:t>
            </a:r>
            <a:r>
              <a:rPr lang="en-US" sz="1700" b="1" dirty="0"/>
              <a:t>approval</a:t>
            </a:r>
            <a:r>
              <a:rPr lang="en-US" sz="1700" dirty="0"/>
              <a:t>, or if we don’t 			 approve, it pleases God if we can discipline our tongue to refrain from saying anything – especially when we really 			 want to speak our mind, but know we better not.  We know He wouldn’t approve!  			 			 </a:t>
            </a:r>
            <a:r>
              <a:rPr lang="en-US" sz="1700" b="1" dirty="0"/>
              <a:t>[James 3]  </a:t>
            </a:r>
            <a:r>
              <a:rPr lang="en-US" sz="1700" dirty="0"/>
              <a:t>  												 This is the definitive instruction in the Bible regarding the tongue!  Notice that it’s </a:t>
            </a:r>
            <a:r>
              <a:rPr lang="en-US" sz="1700" b="1" i="1" dirty="0"/>
              <a:t>highly</a:t>
            </a:r>
            <a:r>
              <a:rPr lang="en-US" sz="1700" dirty="0"/>
              <a:t> dangerous!  This is 			 how God views the words we choose to use!  We have the ability to curse someone, or to cause division, to 			 cause hurt and pain, to deceive, and literally do the Devil’s/ Disrupter's/ Destroyer’s work for him – which 			 is the anti-fruit of the Spirit - </a:t>
            </a:r>
            <a:r>
              <a:rPr lang="en-US" sz="1700" b="1" dirty="0"/>
              <a:t>hatred, discouragement, word-wars</a:t>
            </a:r>
            <a:r>
              <a:rPr lang="en-US" sz="1700" dirty="0"/>
              <a:t>, displaying </a:t>
            </a:r>
            <a:r>
              <a:rPr lang="en-US" sz="1700" b="1" dirty="0"/>
              <a:t>impatience</a:t>
            </a:r>
            <a:r>
              <a:rPr lang="en-US" sz="1700" dirty="0"/>
              <a:t>, insults, expressing </a:t>
            </a:r>
            <a:r>
              <a:rPr lang="en-US" sz="1700" b="1" dirty="0"/>
              <a:t>filth</a:t>
            </a:r>
            <a:r>
              <a:rPr lang="en-US" sz="1700" dirty="0"/>
              <a:t>, </a:t>
            </a:r>
            <a:r>
              <a:rPr lang="en-US" sz="1700" b="1" dirty="0"/>
              <a:t>aggression</a:t>
            </a:r>
            <a:r>
              <a:rPr lang="en-US" sz="1700" dirty="0"/>
              <a:t> and </a:t>
            </a:r>
            <a:r>
              <a:rPr lang="en-US" sz="1700" b="1" dirty="0"/>
              <a:t>disrespec</a:t>
            </a:r>
            <a:r>
              <a:rPr lang="en-US" sz="1700" dirty="0"/>
              <a:t>t, </a:t>
            </a:r>
            <a:r>
              <a:rPr lang="en-US" sz="1700" b="1" dirty="0"/>
              <a:t>lies</a:t>
            </a:r>
            <a:r>
              <a:rPr lang="en-US" sz="1700" dirty="0"/>
              <a:t> and </a:t>
            </a:r>
            <a:r>
              <a:rPr lang="en-US" sz="1700" b="1" dirty="0"/>
              <a:t>clever deception </a:t>
            </a:r>
            <a:r>
              <a:rPr lang="en-US" sz="1700" dirty="0"/>
              <a:t>- that’s the dangerous part!  Or we have the  ability to </a:t>
            </a:r>
            <a:r>
              <a:rPr lang="en-US" sz="1700" b="1" dirty="0"/>
              <a:t>BLESS</a:t>
            </a:r>
            <a:r>
              <a:rPr lang="en-US" sz="1700" dirty="0"/>
              <a:t> – to show </a:t>
            </a:r>
            <a:r>
              <a:rPr lang="en-US" sz="1700" b="1" dirty="0"/>
              <a:t>kindness</a:t>
            </a:r>
            <a:r>
              <a:rPr lang="en-US" sz="1700" dirty="0"/>
              <a:t>, to </a:t>
            </a:r>
            <a:r>
              <a:rPr lang="en-US" sz="1700" b="1" i="1" dirty="0"/>
              <a:t>lift up </a:t>
            </a:r>
            <a:r>
              <a:rPr lang="en-US" sz="1700" dirty="0"/>
              <a:t>others, and to </a:t>
            </a:r>
            <a:r>
              <a:rPr lang="en-US" sz="1700" b="1" i="1" dirty="0"/>
              <a:t>ask forgiveness</a:t>
            </a:r>
            <a:r>
              <a:rPr lang="en-US" sz="1700" dirty="0"/>
              <a:t> as well as </a:t>
            </a:r>
            <a:r>
              <a:rPr lang="en-US" sz="1700" b="1" i="1" dirty="0"/>
              <a:t>forgive</a:t>
            </a:r>
            <a:r>
              <a:rPr lang="en-US" sz="1700" dirty="0"/>
              <a:t>, to express </a:t>
            </a:r>
            <a:r>
              <a:rPr lang="en-US" sz="1700" b="1" i="1" dirty="0"/>
              <a:t>gratitude</a:t>
            </a:r>
            <a:r>
              <a:rPr lang="en-US" sz="1700" dirty="0"/>
              <a:t>, to be </a:t>
            </a:r>
            <a:r>
              <a:rPr lang="en-US" sz="1700" b="1" i="1" dirty="0"/>
              <a:t>funny and upbeat</a:t>
            </a:r>
            <a:r>
              <a:rPr lang="en-US" sz="1700" dirty="0"/>
              <a:t>, to show others </a:t>
            </a:r>
            <a:r>
              <a:rPr lang="en-US" sz="1700" b="1" i="1" dirty="0"/>
              <a:t>gentleness, grace, and mercy -</a:t>
            </a:r>
            <a:r>
              <a:rPr lang="en-US" sz="1700" dirty="0"/>
              <a:t> even if they don’t deserve it, to show </a:t>
            </a:r>
            <a:r>
              <a:rPr lang="en-US" sz="1700" b="1" i="1" dirty="0"/>
              <a:t>understanding</a:t>
            </a:r>
            <a:r>
              <a:rPr lang="en-US" sz="1700" dirty="0"/>
              <a:t>, to tell the </a:t>
            </a:r>
            <a:r>
              <a:rPr lang="en-US" sz="1700" b="1" i="1" dirty="0"/>
              <a:t>truth </a:t>
            </a:r>
            <a:r>
              <a:rPr lang="en-US" sz="1700" dirty="0"/>
              <a:t>– and to </a:t>
            </a:r>
            <a:r>
              <a:rPr lang="en-US" sz="1700" b="1" i="1" dirty="0"/>
              <a:t>protect</a:t>
            </a:r>
            <a:r>
              <a:rPr lang="en-US" sz="1700" dirty="0"/>
              <a:t> and</a:t>
            </a:r>
            <a:r>
              <a:rPr lang="en-US" sz="1700" b="1" i="1" dirty="0"/>
              <a:t> defend the truth</a:t>
            </a:r>
            <a:r>
              <a:rPr lang="en-US" sz="1700" dirty="0"/>
              <a:t>, and best of all, to tell </a:t>
            </a:r>
            <a:r>
              <a:rPr lang="en-US" sz="1700" b="1" i="1" dirty="0"/>
              <a:t>God’s truth – the gospel – </a:t>
            </a:r>
            <a:r>
              <a:rPr lang="en-US" sz="1700" dirty="0"/>
              <a:t>and defend it!  This is what God wants for us! 				 			 </a:t>
            </a:r>
            <a:r>
              <a:rPr lang="en-US" sz="1700" b="1" dirty="0"/>
              <a:t>[1 Thess. 5:14-18]   </a:t>
            </a:r>
            <a:r>
              <a:rPr lang="en-US" sz="1700" b="1" i="1" dirty="0"/>
              <a:t>“This is the will of God for you</a:t>
            </a:r>
            <a:r>
              <a:rPr lang="en-US" sz="1700" dirty="0"/>
              <a:t>” </a:t>
            </a:r>
          </a:p>
          <a:p>
            <a:pPr marL="0" indent="0">
              <a:buNone/>
            </a:pPr>
            <a:r>
              <a:rPr lang="en-US" sz="1700" dirty="0"/>
              <a:t>So my message this morning is quite simple.  The words we say are important!  Please don’t ever think that they aren’t! To have an undisciplined tongue is a destructive and reprehensible sin against God who gave us our </a:t>
            </a:r>
            <a:r>
              <a:rPr lang="en-US" sz="1700" b="1" dirty="0"/>
              <a:t>brains</a:t>
            </a:r>
            <a:r>
              <a:rPr lang="en-US" sz="1700" dirty="0"/>
              <a:t>, with </a:t>
            </a:r>
            <a:r>
              <a:rPr lang="en-US" sz="1700" b="1" dirty="0"/>
              <a:t>lungs</a:t>
            </a:r>
            <a:r>
              <a:rPr lang="en-US" sz="1700" dirty="0"/>
              <a:t>, a </a:t>
            </a:r>
            <a:r>
              <a:rPr lang="en-US" sz="1700" b="1" dirty="0"/>
              <a:t>voice-box,</a:t>
            </a:r>
            <a:r>
              <a:rPr lang="en-US" sz="1700" dirty="0"/>
              <a:t> and a </a:t>
            </a:r>
            <a:r>
              <a:rPr lang="en-US" sz="1700" b="1" dirty="0"/>
              <a:t>tongue</a:t>
            </a:r>
            <a:r>
              <a:rPr lang="en-US" sz="1700" dirty="0"/>
              <a:t>, </a:t>
            </a:r>
            <a:r>
              <a:rPr lang="en-US" sz="1700" b="1" dirty="0"/>
              <a:t>teeth</a:t>
            </a:r>
            <a:r>
              <a:rPr lang="en-US" sz="1700" dirty="0"/>
              <a:t> and </a:t>
            </a:r>
            <a:r>
              <a:rPr lang="en-US" sz="1700" b="1" dirty="0"/>
              <a:t>lips</a:t>
            </a:r>
            <a:r>
              <a:rPr lang="en-US" sz="1700" dirty="0"/>
              <a:t> to form the words that will share our thoughts with others!  To abuse that gift is a serious breach of protocol – and He expects </a:t>
            </a:r>
            <a:r>
              <a:rPr lang="en-US" sz="1700" b="1" i="1" dirty="0"/>
              <a:t>His people </a:t>
            </a:r>
            <a:r>
              <a:rPr lang="en-US" sz="1700" dirty="0"/>
              <a:t>to take it seriously!   He doesn’t expect a lot from those who are not His people, but He does expect much better from His own people!  											 ~</a:t>
            </a:r>
            <a:r>
              <a:rPr lang="en-US" sz="1700" b="1" dirty="0"/>
              <a:t>“GATEKEEPERS” </a:t>
            </a:r>
            <a:r>
              <a:rPr lang="en-US" sz="1700" dirty="0"/>
              <a:t>- </a:t>
            </a:r>
            <a:r>
              <a:rPr lang="en-US" sz="1700" b="1" dirty="0"/>
              <a:t>Is it true?  Is it kind?  Is it true but NOT kind (brutal)?  Is it kind but not true (flattery)?  Is it even necessary? (Advanced gatekeeper:  Is it too much?  Is it too little?) </a:t>
            </a:r>
            <a:r>
              <a:rPr lang="en-US" sz="1700" dirty="0"/>
              <a:t>							 	 </a:t>
            </a:r>
            <a:r>
              <a:rPr lang="en-US" sz="1700" b="1" dirty="0"/>
              <a:t>[Ps. 19:14] </a:t>
            </a:r>
          </a:p>
        </p:txBody>
      </p:sp>
      <p:sp>
        <p:nvSpPr>
          <p:cNvPr id="4" name="Slide Number Placeholder 3">
            <a:extLst>
              <a:ext uri="{FF2B5EF4-FFF2-40B4-BE49-F238E27FC236}">
                <a16:creationId xmlns:a16="http://schemas.microsoft.com/office/drawing/2014/main" xmlns="" id="{17712E63-1D9E-BC4E-972C-CC6E97ABD513}"/>
              </a:ext>
            </a:extLst>
          </p:cNvPr>
          <p:cNvSpPr>
            <a:spLocks noGrp="1"/>
          </p:cNvSpPr>
          <p:nvPr>
            <p:ph type="sldNum" sz="quarter" idx="12"/>
          </p:nvPr>
        </p:nvSpPr>
        <p:spPr/>
        <p:txBody>
          <a:bodyPr/>
          <a:lstStyle/>
          <a:p>
            <a:fld id="{12171B6D-C0B6-1646-9936-79E4B0C3E35E}" type="slidenum">
              <a:rPr lang="en-US" smtClean="0"/>
              <a:t>4</a:t>
            </a:fld>
            <a:endParaRPr lang="en-US" dirty="0"/>
          </a:p>
        </p:txBody>
      </p:sp>
      <p:pic>
        <p:nvPicPr>
          <p:cNvPr id="16" name="Picture 15">
            <a:extLst>
              <a:ext uri="{FF2B5EF4-FFF2-40B4-BE49-F238E27FC236}">
                <a16:creationId xmlns:a16="http://schemas.microsoft.com/office/drawing/2014/main" xmlns="" id="{FFA79CA1-703A-B54A-8766-15AA896B3402}"/>
              </a:ext>
            </a:extLst>
          </p:cNvPr>
          <p:cNvPicPr>
            <a:picLocks noChangeAspect="1"/>
          </p:cNvPicPr>
          <p:nvPr/>
        </p:nvPicPr>
        <p:blipFill>
          <a:blip r:embed="rId2"/>
          <a:stretch>
            <a:fillRect/>
          </a:stretch>
        </p:blipFill>
        <p:spPr>
          <a:xfrm>
            <a:off x="9537290" y="295276"/>
            <a:ext cx="2578865" cy="1543050"/>
          </a:xfrm>
          <a:prstGeom prst="rect">
            <a:avLst/>
          </a:prstGeom>
        </p:spPr>
      </p:pic>
    </p:spTree>
    <p:extLst>
      <p:ext uri="{BB962C8B-B14F-4D97-AF65-F5344CB8AC3E}">
        <p14:creationId xmlns:p14="http://schemas.microsoft.com/office/powerpoint/2010/main" val="2511221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6629</TotalTime>
  <Words>154</Words>
  <Application>Microsoft Office PowerPoint</Application>
  <PresentationFormat>Widescreen</PresentationFormat>
  <Paragraphs>17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Microsoft Office User</dc:creator>
  <cp:lastModifiedBy>Microsoft account</cp:lastModifiedBy>
  <cp:revision>54</cp:revision>
  <cp:lastPrinted>2025-09-07T14:41:49Z</cp:lastPrinted>
  <dcterms:created xsi:type="dcterms:W3CDTF">2025-09-02T15:35:50Z</dcterms:created>
  <dcterms:modified xsi:type="dcterms:W3CDTF">2025-09-07T16:35:37Z</dcterms:modified>
</cp:coreProperties>
</file>