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88" r:id="rId2"/>
    <p:sldId id="289" r:id="rId3"/>
    <p:sldId id="290" r:id="rId4"/>
    <p:sldId id="29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63"/>
    <p:restoredTop sz="95645"/>
  </p:normalViewPr>
  <p:slideViewPr>
    <p:cSldViewPr snapToGrid="0" snapToObjects="1">
      <p:cViewPr varScale="1">
        <p:scale>
          <a:sx n="55" d="100"/>
          <a:sy n="55" d="100"/>
        </p:scale>
        <p:origin x="224" y="11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8548C2-71A3-9843-85E9-4F78DEE64992}" type="datetimeFigureOut">
              <a:rPr lang="en-US" smtClean="0"/>
              <a:t>1/25/26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A3AF1C-1C4B-2A49-8E9F-AB54DC182CAF}" type="slidenum">
              <a:rPr lang="en-US" smtClean="0"/>
              <a:t>‹#›</a:t>
            </a:fld>
            <a:endParaRPr lang="en-US"/>
          </a:p>
        </p:txBody>
      </p:sp>
    </p:spTree>
    <p:extLst>
      <p:ext uri="{BB962C8B-B14F-4D97-AF65-F5344CB8AC3E}">
        <p14:creationId xmlns:p14="http://schemas.microsoft.com/office/powerpoint/2010/main" val="1463738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978FD-50AD-514B-B940-1CB55F2742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724C1F-9B1C-964D-998F-967748F0B1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956B4D8-BB82-A348-AF5E-1A1EA5932A06}"/>
              </a:ext>
            </a:extLst>
          </p:cNvPr>
          <p:cNvSpPr>
            <a:spLocks noGrp="1"/>
          </p:cNvSpPr>
          <p:nvPr>
            <p:ph type="dt" sz="half" idx="10"/>
          </p:nvPr>
        </p:nvSpPr>
        <p:spPr/>
        <p:txBody>
          <a:bodyPr/>
          <a:lstStyle/>
          <a:p>
            <a:fld id="{45929786-9B5E-CB48-A7EB-EF9A34DEE174}" type="datetime1">
              <a:rPr lang="en-US" smtClean="0"/>
              <a:t>1/25/26</a:t>
            </a:fld>
            <a:endParaRPr lang="en-US" dirty="0"/>
          </a:p>
        </p:txBody>
      </p:sp>
      <p:sp>
        <p:nvSpPr>
          <p:cNvPr id="5" name="Footer Placeholder 4">
            <a:extLst>
              <a:ext uri="{FF2B5EF4-FFF2-40B4-BE49-F238E27FC236}">
                <a16:creationId xmlns:a16="http://schemas.microsoft.com/office/drawing/2014/main" id="{4ECB195F-B89A-814F-8E46-138C4F2E690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0EDC9B8-7D83-6845-ABE7-F41664308B13}"/>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1591976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8B305-58AE-754F-99C7-75C2CB73FA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E8007B6-4E53-4E4E-BE73-0D0A9CE6EFD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2AA7BE-AE99-5244-B505-E1E4E02C3120}"/>
              </a:ext>
            </a:extLst>
          </p:cNvPr>
          <p:cNvSpPr>
            <a:spLocks noGrp="1"/>
          </p:cNvSpPr>
          <p:nvPr>
            <p:ph type="dt" sz="half" idx="10"/>
          </p:nvPr>
        </p:nvSpPr>
        <p:spPr/>
        <p:txBody>
          <a:bodyPr/>
          <a:lstStyle/>
          <a:p>
            <a:fld id="{4F8DA27E-E618-814E-8F85-8244782F148A}" type="datetime1">
              <a:rPr lang="en-US" smtClean="0"/>
              <a:t>1/25/26</a:t>
            </a:fld>
            <a:endParaRPr lang="en-US" dirty="0"/>
          </a:p>
        </p:txBody>
      </p:sp>
      <p:sp>
        <p:nvSpPr>
          <p:cNvPr id="5" name="Footer Placeholder 4">
            <a:extLst>
              <a:ext uri="{FF2B5EF4-FFF2-40B4-BE49-F238E27FC236}">
                <a16:creationId xmlns:a16="http://schemas.microsoft.com/office/drawing/2014/main" id="{61685A13-0271-664D-9FB9-C77BA91A41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1C6BEFD-5F2B-B54C-ADB3-F37D6D79C1A2}"/>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1356144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EC25AA-C6ED-CC44-9729-387C97E7F7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593392-C3E3-464A-85E0-6E582760F0B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D8E08-85C1-7C4A-9005-342681F8929A}"/>
              </a:ext>
            </a:extLst>
          </p:cNvPr>
          <p:cNvSpPr>
            <a:spLocks noGrp="1"/>
          </p:cNvSpPr>
          <p:nvPr>
            <p:ph type="dt" sz="half" idx="10"/>
          </p:nvPr>
        </p:nvSpPr>
        <p:spPr/>
        <p:txBody>
          <a:bodyPr/>
          <a:lstStyle/>
          <a:p>
            <a:fld id="{4E8DBFF2-950E-9747-8E05-8C5601C732D6}" type="datetime1">
              <a:rPr lang="en-US" smtClean="0"/>
              <a:t>1/25/26</a:t>
            </a:fld>
            <a:endParaRPr lang="en-US" dirty="0"/>
          </a:p>
        </p:txBody>
      </p:sp>
      <p:sp>
        <p:nvSpPr>
          <p:cNvPr id="5" name="Footer Placeholder 4">
            <a:extLst>
              <a:ext uri="{FF2B5EF4-FFF2-40B4-BE49-F238E27FC236}">
                <a16:creationId xmlns:a16="http://schemas.microsoft.com/office/drawing/2014/main" id="{5082C329-91EB-6949-A870-B2CF0873A6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DF70351-CBAF-EB4C-B7B0-E669AFB8C090}"/>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3579969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902E4-4538-5245-9578-2002C28694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E906B7-9657-7B46-8A04-959E3E8A9E9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61B63F-F738-8C4A-B29B-9885FA70A59F}"/>
              </a:ext>
            </a:extLst>
          </p:cNvPr>
          <p:cNvSpPr>
            <a:spLocks noGrp="1"/>
          </p:cNvSpPr>
          <p:nvPr>
            <p:ph type="dt" sz="half" idx="10"/>
          </p:nvPr>
        </p:nvSpPr>
        <p:spPr/>
        <p:txBody>
          <a:bodyPr/>
          <a:lstStyle/>
          <a:p>
            <a:fld id="{E9DD9CF8-7B14-5144-A33B-4E1DF961B19A}" type="datetime1">
              <a:rPr lang="en-US" smtClean="0"/>
              <a:t>1/25/26</a:t>
            </a:fld>
            <a:endParaRPr lang="en-US" dirty="0"/>
          </a:p>
        </p:txBody>
      </p:sp>
      <p:sp>
        <p:nvSpPr>
          <p:cNvPr id="5" name="Footer Placeholder 4">
            <a:extLst>
              <a:ext uri="{FF2B5EF4-FFF2-40B4-BE49-F238E27FC236}">
                <a16:creationId xmlns:a16="http://schemas.microsoft.com/office/drawing/2014/main" id="{91385CDD-93CD-7B43-A290-B83055421A3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E21E0D-928E-904A-8082-122E3DC6544F}"/>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3137576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881AA-180E-074E-8506-DDF197508F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34E46D2-D18A-E743-B9D1-105FB38E4F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D97C326-AEAC-CD45-BBB9-A3693F4716A3}"/>
              </a:ext>
            </a:extLst>
          </p:cNvPr>
          <p:cNvSpPr>
            <a:spLocks noGrp="1"/>
          </p:cNvSpPr>
          <p:nvPr>
            <p:ph type="dt" sz="half" idx="10"/>
          </p:nvPr>
        </p:nvSpPr>
        <p:spPr/>
        <p:txBody>
          <a:bodyPr/>
          <a:lstStyle/>
          <a:p>
            <a:fld id="{5F525958-EE7F-3745-A272-ECDBB0FDEBF5}" type="datetime1">
              <a:rPr lang="en-US" smtClean="0"/>
              <a:t>1/25/26</a:t>
            </a:fld>
            <a:endParaRPr lang="en-US" dirty="0"/>
          </a:p>
        </p:txBody>
      </p:sp>
      <p:sp>
        <p:nvSpPr>
          <p:cNvPr id="5" name="Footer Placeholder 4">
            <a:extLst>
              <a:ext uri="{FF2B5EF4-FFF2-40B4-BE49-F238E27FC236}">
                <a16:creationId xmlns:a16="http://schemas.microsoft.com/office/drawing/2014/main" id="{ABC8E788-006D-A549-B9D8-4309C1C451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095F77-61F0-374A-8BEE-DD1828D3ED14}"/>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692981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DDD98-2B92-534E-9D91-18D4F56AFE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FA7790-B332-9742-B09C-00CFC6A1D73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DD3BFB-193C-DB4D-95FB-7C21553808E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76DD23-9A45-5144-B53F-A6FB54D6372F}"/>
              </a:ext>
            </a:extLst>
          </p:cNvPr>
          <p:cNvSpPr>
            <a:spLocks noGrp="1"/>
          </p:cNvSpPr>
          <p:nvPr>
            <p:ph type="dt" sz="half" idx="10"/>
          </p:nvPr>
        </p:nvSpPr>
        <p:spPr/>
        <p:txBody>
          <a:bodyPr/>
          <a:lstStyle/>
          <a:p>
            <a:fld id="{D942BD3E-2477-1047-AE7F-4F3F40627E7E}" type="datetime1">
              <a:rPr lang="en-US" smtClean="0"/>
              <a:t>1/25/26</a:t>
            </a:fld>
            <a:endParaRPr lang="en-US" dirty="0"/>
          </a:p>
        </p:txBody>
      </p:sp>
      <p:sp>
        <p:nvSpPr>
          <p:cNvPr id="6" name="Footer Placeholder 5">
            <a:extLst>
              <a:ext uri="{FF2B5EF4-FFF2-40B4-BE49-F238E27FC236}">
                <a16:creationId xmlns:a16="http://schemas.microsoft.com/office/drawing/2014/main" id="{4B4C2D77-C576-AB4F-B26C-25F5C7493B0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96E4630-0D1D-7A45-AF0E-0C2032F229BE}"/>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3324684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0C369-14AB-6843-AC21-8F2DAA93F5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054897-F2E7-FC4A-B050-8883CA4500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2768C02-B929-B249-8C08-A742E640640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CBFFBB-D5BF-1846-AC70-B95467A6C3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535A7F1-B00F-C34E-8C87-B2BEE54396F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50A840-8617-1240-BA0E-6DC5DA3FE024}"/>
              </a:ext>
            </a:extLst>
          </p:cNvPr>
          <p:cNvSpPr>
            <a:spLocks noGrp="1"/>
          </p:cNvSpPr>
          <p:nvPr>
            <p:ph type="dt" sz="half" idx="10"/>
          </p:nvPr>
        </p:nvSpPr>
        <p:spPr/>
        <p:txBody>
          <a:bodyPr/>
          <a:lstStyle/>
          <a:p>
            <a:fld id="{829B144F-93B7-8842-948D-A6F3F297553F}" type="datetime1">
              <a:rPr lang="en-US" smtClean="0"/>
              <a:t>1/25/26</a:t>
            </a:fld>
            <a:endParaRPr lang="en-US" dirty="0"/>
          </a:p>
        </p:txBody>
      </p:sp>
      <p:sp>
        <p:nvSpPr>
          <p:cNvPr id="8" name="Footer Placeholder 7">
            <a:extLst>
              <a:ext uri="{FF2B5EF4-FFF2-40B4-BE49-F238E27FC236}">
                <a16:creationId xmlns:a16="http://schemas.microsoft.com/office/drawing/2014/main" id="{9B6C3B15-82B0-994E-8CB6-FE7B8DE4326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961DE1E-D67C-6742-B97E-81D0BF811038}"/>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2328009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1A58C-FCD1-1D41-A3CD-7AB7F0DCDC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DC2354E-387E-C143-8E3E-E4D4A53D079D}"/>
              </a:ext>
            </a:extLst>
          </p:cNvPr>
          <p:cNvSpPr>
            <a:spLocks noGrp="1"/>
          </p:cNvSpPr>
          <p:nvPr>
            <p:ph type="dt" sz="half" idx="10"/>
          </p:nvPr>
        </p:nvSpPr>
        <p:spPr/>
        <p:txBody>
          <a:bodyPr/>
          <a:lstStyle/>
          <a:p>
            <a:fld id="{578E669F-D924-3443-A672-86B17F096B9E}" type="datetime1">
              <a:rPr lang="en-US" smtClean="0"/>
              <a:t>1/25/26</a:t>
            </a:fld>
            <a:endParaRPr lang="en-US" dirty="0"/>
          </a:p>
        </p:txBody>
      </p:sp>
      <p:sp>
        <p:nvSpPr>
          <p:cNvPr id="4" name="Footer Placeholder 3">
            <a:extLst>
              <a:ext uri="{FF2B5EF4-FFF2-40B4-BE49-F238E27FC236}">
                <a16:creationId xmlns:a16="http://schemas.microsoft.com/office/drawing/2014/main" id="{32861DC8-8A5E-8546-8DF5-4D71146CBB0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24BB5F1-4E93-C745-AB07-3D6ECA68FB13}"/>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703665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88A33E-7FCB-1342-B421-21D16CC4E901}"/>
              </a:ext>
            </a:extLst>
          </p:cNvPr>
          <p:cNvSpPr>
            <a:spLocks noGrp="1"/>
          </p:cNvSpPr>
          <p:nvPr>
            <p:ph type="dt" sz="half" idx="10"/>
          </p:nvPr>
        </p:nvSpPr>
        <p:spPr/>
        <p:txBody>
          <a:bodyPr/>
          <a:lstStyle/>
          <a:p>
            <a:fld id="{E7775EC3-9827-394A-BD41-E19773EB1C39}" type="datetime1">
              <a:rPr lang="en-US" smtClean="0"/>
              <a:t>1/25/26</a:t>
            </a:fld>
            <a:endParaRPr lang="en-US" dirty="0"/>
          </a:p>
        </p:txBody>
      </p:sp>
      <p:sp>
        <p:nvSpPr>
          <p:cNvPr id="3" name="Footer Placeholder 2">
            <a:extLst>
              <a:ext uri="{FF2B5EF4-FFF2-40B4-BE49-F238E27FC236}">
                <a16:creationId xmlns:a16="http://schemas.microsoft.com/office/drawing/2014/main" id="{BE527A47-93A5-FB44-B421-BF9B5225CFF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BA9F52-9ACC-964C-8876-6417BFE34A33}"/>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3974479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BD18-FAE8-F749-B107-912D92C357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E3FB52-AA8A-884B-9629-1BFBE58263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37D337C-47DC-E447-9991-025D46BB5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6C3A538-ECDA-DB41-A5CC-CD055162F982}"/>
              </a:ext>
            </a:extLst>
          </p:cNvPr>
          <p:cNvSpPr>
            <a:spLocks noGrp="1"/>
          </p:cNvSpPr>
          <p:nvPr>
            <p:ph type="dt" sz="half" idx="10"/>
          </p:nvPr>
        </p:nvSpPr>
        <p:spPr/>
        <p:txBody>
          <a:bodyPr/>
          <a:lstStyle/>
          <a:p>
            <a:fld id="{32E6B085-C8DF-CD40-ACCA-2F6630C6E567}" type="datetime1">
              <a:rPr lang="en-US" smtClean="0"/>
              <a:t>1/25/26</a:t>
            </a:fld>
            <a:endParaRPr lang="en-US" dirty="0"/>
          </a:p>
        </p:txBody>
      </p:sp>
      <p:sp>
        <p:nvSpPr>
          <p:cNvPr id="6" name="Footer Placeholder 5">
            <a:extLst>
              <a:ext uri="{FF2B5EF4-FFF2-40B4-BE49-F238E27FC236}">
                <a16:creationId xmlns:a16="http://schemas.microsoft.com/office/drawing/2014/main" id="{58B4A2C6-5204-6447-A231-2EF59A1989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A07BD5-5970-2248-A365-05FC4017BDDD}"/>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750088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7917A-96C4-3845-AFAF-98503F1EEC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F6C9A5-19E8-8645-976D-D2A4096265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93C93E5-284B-F743-8B18-B736722268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C2A943-056B-C24F-B21D-0FCDC9E67E7C}"/>
              </a:ext>
            </a:extLst>
          </p:cNvPr>
          <p:cNvSpPr>
            <a:spLocks noGrp="1"/>
          </p:cNvSpPr>
          <p:nvPr>
            <p:ph type="dt" sz="half" idx="10"/>
          </p:nvPr>
        </p:nvSpPr>
        <p:spPr/>
        <p:txBody>
          <a:bodyPr/>
          <a:lstStyle/>
          <a:p>
            <a:fld id="{D1454B4F-F16A-6644-8518-226EA21E4904}" type="datetime1">
              <a:rPr lang="en-US" smtClean="0"/>
              <a:t>1/25/26</a:t>
            </a:fld>
            <a:endParaRPr lang="en-US" dirty="0"/>
          </a:p>
        </p:txBody>
      </p:sp>
      <p:sp>
        <p:nvSpPr>
          <p:cNvPr id="6" name="Footer Placeholder 5">
            <a:extLst>
              <a:ext uri="{FF2B5EF4-FFF2-40B4-BE49-F238E27FC236}">
                <a16:creationId xmlns:a16="http://schemas.microsoft.com/office/drawing/2014/main" id="{5435BBEF-DE48-8E4E-A8E4-85F9DA9567E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1E77F3F-B60E-4844-A253-9C5B4F8B2BB2}"/>
              </a:ext>
            </a:extLst>
          </p:cNvPr>
          <p:cNvSpPr>
            <a:spLocks noGrp="1"/>
          </p:cNvSpPr>
          <p:nvPr>
            <p:ph type="sldNum" sz="quarter" idx="12"/>
          </p:nvPr>
        </p:nvSpPr>
        <p:spPr/>
        <p:txBody>
          <a:bodyPr/>
          <a:lstStyle/>
          <a:p>
            <a:fld id="{EECA7E11-AE51-C14B-97ED-8413EB46C1B2}" type="slidenum">
              <a:rPr lang="en-US" smtClean="0"/>
              <a:t>‹#›</a:t>
            </a:fld>
            <a:endParaRPr lang="en-US" dirty="0"/>
          </a:p>
        </p:txBody>
      </p:sp>
    </p:spTree>
    <p:extLst>
      <p:ext uri="{BB962C8B-B14F-4D97-AF65-F5344CB8AC3E}">
        <p14:creationId xmlns:p14="http://schemas.microsoft.com/office/powerpoint/2010/main" val="1826557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9C13ED-5290-A046-BB77-7DFFB9746D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3177BA-CE45-DC46-A4CD-65A86847C8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1A15C7-E2B8-1F4F-915B-E638C2C817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A213C7-D0A6-C441-816E-6D0647B77872}" type="datetime1">
              <a:rPr lang="en-US" smtClean="0"/>
              <a:t>1/25/26</a:t>
            </a:fld>
            <a:endParaRPr lang="en-US" dirty="0"/>
          </a:p>
        </p:txBody>
      </p:sp>
      <p:sp>
        <p:nvSpPr>
          <p:cNvPr id="5" name="Footer Placeholder 4">
            <a:extLst>
              <a:ext uri="{FF2B5EF4-FFF2-40B4-BE49-F238E27FC236}">
                <a16:creationId xmlns:a16="http://schemas.microsoft.com/office/drawing/2014/main" id="{CEFB6364-864E-0540-AEF5-9CCB44BF35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857470A-ACC9-4943-B306-69CCD1453F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CA7E11-AE51-C14B-97ED-8413EB46C1B2}" type="slidenum">
              <a:rPr lang="en-US" smtClean="0"/>
              <a:t>‹#›</a:t>
            </a:fld>
            <a:endParaRPr lang="en-US" dirty="0"/>
          </a:p>
        </p:txBody>
      </p:sp>
    </p:spTree>
    <p:extLst>
      <p:ext uri="{BB962C8B-B14F-4D97-AF65-F5344CB8AC3E}">
        <p14:creationId xmlns:p14="http://schemas.microsoft.com/office/powerpoint/2010/main" val="1272397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20F6B-C1D4-8140-A595-15265203229B}"/>
              </a:ext>
            </a:extLst>
          </p:cNvPr>
          <p:cNvSpPr>
            <a:spLocks noGrp="1"/>
          </p:cNvSpPr>
          <p:nvPr>
            <p:ph type="title"/>
          </p:nvPr>
        </p:nvSpPr>
        <p:spPr>
          <a:xfrm>
            <a:off x="838200" y="-141513"/>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0252A43-223E-F546-863D-EB825AF42E2B}"/>
              </a:ext>
            </a:extLst>
          </p:cNvPr>
          <p:cNvSpPr>
            <a:spLocks noGrp="1"/>
          </p:cNvSpPr>
          <p:nvPr>
            <p:ph idx="1"/>
          </p:nvPr>
        </p:nvSpPr>
        <p:spPr>
          <a:xfrm>
            <a:off x="0" y="0"/>
            <a:ext cx="12192000" cy="6858000"/>
          </a:xfrm>
          <a:ln>
            <a:solidFill>
              <a:schemeClr val="accent1"/>
            </a:solidFill>
          </a:ln>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tabLst>
                <a:tab pos="623888" algn="l"/>
              </a:tabLst>
            </a:pPr>
            <a:r>
              <a:rPr lang="en-US" dirty="0"/>
              <a:t>				       	             </a:t>
            </a:r>
            <a:r>
              <a:rPr lang="en-US" sz="3400" b="1" dirty="0"/>
              <a:t>Proverbs 29:1</a:t>
            </a:r>
          </a:p>
          <a:p>
            <a:pPr marL="0" indent="0">
              <a:buNone/>
              <a:tabLst>
                <a:tab pos="623888" algn="l"/>
              </a:tabLst>
            </a:pPr>
            <a:r>
              <a:rPr lang="en-US" sz="3400" b="1" dirty="0"/>
              <a:t>				     Where There is No Revelation!</a:t>
            </a:r>
          </a:p>
        </p:txBody>
      </p:sp>
      <p:sp>
        <p:nvSpPr>
          <p:cNvPr id="4" name="Oval 3">
            <a:extLst>
              <a:ext uri="{FF2B5EF4-FFF2-40B4-BE49-F238E27FC236}">
                <a16:creationId xmlns:a16="http://schemas.microsoft.com/office/drawing/2014/main" id="{D043146B-BBC7-3F4C-8036-3BCBA254E3EA}"/>
              </a:ext>
            </a:extLst>
          </p:cNvPr>
          <p:cNvSpPr/>
          <p:nvPr/>
        </p:nvSpPr>
        <p:spPr>
          <a:xfrm>
            <a:off x="1948543" y="182559"/>
            <a:ext cx="8294914" cy="16244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dirty="0"/>
              <a:t>               ~ Uncommon ~ 		           The Common Sense of God </a:t>
            </a:r>
            <a:r>
              <a:rPr lang="en-US" sz="3400" b="1" dirty="0"/>
              <a:t>Wisdom for Beginners </a:t>
            </a:r>
            <a:endParaRPr lang="en-US" sz="3400" dirty="0"/>
          </a:p>
        </p:txBody>
      </p:sp>
      <p:pic>
        <p:nvPicPr>
          <p:cNvPr id="5" name="Content Placeholder 24">
            <a:extLst>
              <a:ext uri="{FF2B5EF4-FFF2-40B4-BE49-F238E27FC236}">
                <a16:creationId xmlns:a16="http://schemas.microsoft.com/office/drawing/2014/main" id="{39DBB46F-C63D-CE4C-A42E-96C19B8943B6}"/>
              </a:ext>
            </a:extLst>
          </p:cNvPr>
          <p:cNvPicPr>
            <a:picLocks noChangeAspect="1"/>
          </p:cNvPicPr>
          <p:nvPr/>
        </p:nvPicPr>
        <p:blipFill>
          <a:blip r:embed="rId2"/>
          <a:stretch>
            <a:fillRect/>
          </a:stretch>
        </p:blipFill>
        <p:spPr>
          <a:xfrm>
            <a:off x="3762772" y="3319571"/>
            <a:ext cx="4502070" cy="2851844"/>
          </a:xfrm>
          <a:prstGeom prst="rect">
            <a:avLst/>
          </a:prstGeom>
        </p:spPr>
      </p:pic>
      <p:sp>
        <p:nvSpPr>
          <p:cNvPr id="6" name="Slide Number Placeholder 5">
            <a:extLst>
              <a:ext uri="{FF2B5EF4-FFF2-40B4-BE49-F238E27FC236}">
                <a16:creationId xmlns:a16="http://schemas.microsoft.com/office/drawing/2014/main" id="{2D0F426B-196C-5D45-BD60-21C4D4E4A8D7}"/>
              </a:ext>
            </a:extLst>
          </p:cNvPr>
          <p:cNvSpPr>
            <a:spLocks noGrp="1"/>
          </p:cNvSpPr>
          <p:nvPr>
            <p:ph type="sldNum" sz="quarter" idx="12"/>
          </p:nvPr>
        </p:nvSpPr>
        <p:spPr/>
        <p:txBody>
          <a:bodyPr/>
          <a:lstStyle/>
          <a:p>
            <a:fld id="{696863BF-DFF0-0742-9D49-AD0AEDBBFD1C}" type="slidenum">
              <a:rPr lang="en-US" smtClean="0"/>
              <a:t>1</a:t>
            </a:fld>
            <a:endParaRPr lang="en-US" dirty="0"/>
          </a:p>
        </p:txBody>
      </p:sp>
      <p:sp>
        <p:nvSpPr>
          <p:cNvPr id="7" name="TextBox 6">
            <a:extLst>
              <a:ext uri="{FF2B5EF4-FFF2-40B4-BE49-F238E27FC236}">
                <a16:creationId xmlns:a16="http://schemas.microsoft.com/office/drawing/2014/main" id="{0E13710E-4504-F345-B3C8-ED629288C1DB}"/>
              </a:ext>
            </a:extLst>
          </p:cNvPr>
          <p:cNvSpPr txBox="1"/>
          <p:nvPr/>
        </p:nvSpPr>
        <p:spPr>
          <a:xfrm>
            <a:off x="91440" y="-347472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23179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BFBAE-07F0-7A41-8645-9C5880E01829}"/>
              </a:ext>
            </a:extLst>
          </p:cNvPr>
          <p:cNvSpPr>
            <a:spLocks noGrp="1"/>
          </p:cNvSpPr>
          <p:nvPr>
            <p:ph type="title"/>
          </p:nvPr>
        </p:nvSpPr>
        <p:spPr>
          <a:xfrm>
            <a:off x="838200" y="-143837"/>
            <a:ext cx="10515600" cy="61644"/>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D08CE9C-885D-0F4A-BDFA-2AB1B3A4FCE8}"/>
              </a:ext>
            </a:extLst>
          </p:cNvPr>
          <p:cNvSpPr>
            <a:spLocks noGrp="1"/>
          </p:cNvSpPr>
          <p:nvPr>
            <p:ph idx="1"/>
          </p:nvPr>
        </p:nvSpPr>
        <p:spPr>
          <a:xfrm>
            <a:off x="0" y="0"/>
            <a:ext cx="12192000" cy="6858000"/>
          </a:xfrm>
        </p:spPr>
        <p:txBody>
          <a:bodyPr>
            <a:normAutofit fontScale="92500" lnSpcReduction="20000"/>
          </a:bodyPr>
          <a:lstStyle/>
          <a:p>
            <a:pPr marL="0" indent="0">
              <a:buNone/>
            </a:pPr>
            <a:r>
              <a:rPr lang="en-US" sz="1700" dirty="0"/>
              <a:t>Have you ever had the brakes go out on a car you were driving?  I hope not!  But it happens from time to time, and when it does people often times get hurt.  A car without brakes is useless – actually worse than useless because it is </a:t>
            </a:r>
            <a:r>
              <a:rPr lang="en-US" sz="1700" b="1" i="1" dirty="0"/>
              <a:t>dangerous</a:t>
            </a:r>
            <a:r>
              <a:rPr lang="en-US" sz="1700" dirty="0"/>
              <a:t>!  It is a danger to its occupants, 		 and to other cars, and to pedestrians walking by, and to any property along the road from mailboxes to flowerbeds, to trees!  A 		 car that cannot stop itself is a menace!  It has no desire to be a menace, but then cars have no desires anyway.  If they 			 don’t have brakes, the engine can roar and display all its power, but the driver better not put the car in gear, because 			  If the cars gets going but cannot stop, it becomes an out-of-control, crushing weapon!  A car with without any ability to 			 restrain itself will, at some point, run a stop sign, or run off the road, or plow through a crowd of pedestrians maiming 			 and/or killing and cause all manner of terrible destruction! 		 						 ~Society is like a car.  Human nature runs and drives society.  It runs on ideas of right and wrong – ideas of what is good 			 and what is evil – ideas of decency – ideas of unacceptable and acceptable behavior – what is appropriate in any given 			 situation, and what is inappropriate – what is socially awkward and what is socially pleasing – what we should be proud of 		 and what we should be ashamed of – there are also ideas of justice!  How honest we need to be, and how far can we go 			 before we are considered dishonest.  This is called societal “mores” (pronounced “morays”).  Mores are what define the 			 conventions of a group – and by ”conventions” I mean the values and standards that are considered normative for a society.  		 ~Now, If God is not a part of the formation of these mores, what happens to societal norms?  If God is written out of the equation, what happens to the social equation?  Well – I’ll tell you what happens.  It gets really complicated, really fast!  It becomes a motor vehicle without brakes, and it will cause untold suffering.  Unfortunately in western society – Europe and the U.S. – the view of societal norms is widely divided among the people!  We have a terrible conflict/clash of values that has grown in the last 65 years or so.  It started slow, and has been picking up steam ever since!  It has been fed by radicalized teaching staffs our universities, who got on staff under the mantra of free speech and diversity of ideas, and they have been unchallenged in their quest to unabashedly indoctrinate and radicalized each new class of students into a progressive mindset!  The progressive mindset is a rejection of God – totally excluding Him from the equation.  It says that we, humans, get to set the foundational mores of our society… and then it is off to the races!  There are no brakes on that vehicle!  It can go anywhere as fast as it wants, but there is no stopping it!  You would think that the human mind would be intelligent enough to look ahead to the consequences of its evolving values, but without God, humans are not endowed with wisdom, much less even basic common sense!  Without a good/solid/permanent bottom-line standard, we are open to anything – even the worst ideas that have ever beset human societies!  And the people with the least amount of it are the so-called “intellectuals” who teach or indoctrinate everyone else to deny reality – visual reality – girls can be boys and boys can be girls.  Historical, practical realities do not exist anymore.  They cannot acknowledge that women competing against biological men in women’s sport are at an impossible disadvantage, and that the policies allowing it are ruining women athlete’s dreams as the men run away with long-standing records!  We don’t have time this morning to give you a long list of stupendous stupidities that come from universities!			 *For about 200 years, between the 13-1500s, the Aztec Indians of South America, and for about 100 years, in 14-1500s also in South America.  They stood for integrity, honesty, goodness - unless it came to their Sun-god religion. Those pyramids you see in pictures, were places of sacrifice, where the Aztecs and Incas sacrificed their enemies to their gods by what eventually totaled 100s of thousands of souls - where still-beating hearts were cut from the bodies of slaves and prisoners of war,  in an incomprehensibly cruel procedure.  In the 1800s, the North American Comanche society - undoubtedly the largest collection of Native American peoples that the North American continent had ever known up until that point -  valued highly the ability to steal horses and valuables and people/slaves from neighboring tribes. If they captures some unfortunate enemy, they tortured them to death just for the pleasure of doing it! Their culture encouraged it as a normative value among both sexes.  The women were more diabolically cruel than the men!  Now, how could they go this far?  They could go this far because they had no knowledge of the Creator/God!  As such, they were on their own.  Who was to say what was evil and what was good?  THEY got to say that, and they were a car with no brakes - no one to reign them in – no one to restrain their cruelties and thievery toward the neighboring tribes!</a:t>
            </a:r>
          </a:p>
        </p:txBody>
      </p:sp>
      <p:sp>
        <p:nvSpPr>
          <p:cNvPr id="4" name="Slide Number Placeholder 3">
            <a:extLst>
              <a:ext uri="{FF2B5EF4-FFF2-40B4-BE49-F238E27FC236}">
                <a16:creationId xmlns:a16="http://schemas.microsoft.com/office/drawing/2014/main" id="{59D2CAB3-CC85-E040-A0F7-AE20594B40F1}"/>
              </a:ext>
            </a:extLst>
          </p:cNvPr>
          <p:cNvSpPr>
            <a:spLocks noGrp="1"/>
          </p:cNvSpPr>
          <p:nvPr>
            <p:ph type="sldNum" sz="quarter" idx="12"/>
          </p:nvPr>
        </p:nvSpPr>
        <p:spPr/>
        <p:txBody>
          <a:bodyPr/>
          <a:lstStyle/>
          <a:p>
            <a:fld id="{EECA7E11-AE51-C14B-97ED-8413EB46C1B2}" type="slidenum">
              <a:rPr lang="en-US" smtClean="0"/>
              <a:t>2</a:t>
            </a:fld>
            <a:endParaRPr lang="en-US" dirty="0"/>
          </a:p>
        </p:txBody>
      </p:sp>
      <p:pic>
        <p:nvPicPr>
          <p:cNvPr id="6" name="Picture 5">
            <a:extLst>
              <a:ext uri="{FF2B5EF4-FFF2-40B4-BE49-F238E27FC236}">
                <a16:creationId xmlns:a16="http://schemas.microsoft.com/office/drawing/2014/main" id="{F3599859-F73E-3F43-94F8-C27095737138}"/>
              </a:ext>
            </a:extLst>
          </p:cNvPr>
          <p:cNvPicPr>
            <a:picLocks noChangeAspect="1"/>
          </p:cNvPicPr>
          <p:nvPr/>
        </p:nvPicPr>
        <p:blipFill>
          <a:blip r:embed="rId2"/>
          <a:stretch>
            <a:fillRect/>
          </a:stretch>
        </p:blipFill>
        <p:spPr>
          <a:xfrm rot="20576558">
            <a:off x="10087638" y="437822"/>
            <a:ext cx="1850251" cy="1632578"/>
          </a:xfrm>
          <a:prstGeom prst="rect">
            <a:avLst/>
          </a:prstGeom>
        </p:spPr>
      </p:pic>
    </p:spTree>
    <p:extLst>
      <p:ext uri="{BB962C8B-B14F-4D97-AF65-F5344CB8AC3E}">
        <p14:creationId xmlns:p14="http://schemas.microsoft.com/office/powerpoint/2010/main" val="349691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BFBAE-07F0-7A41-8645-9C5880E01829}"/>
              </a:ext>
            </a:extLst>
          </p:cNvPr>
          <p:cNvSpPr>
            <a:spLocks noGrp="1"/>
          </p:cNvSpPr>
          <p:nvPr>
            <p:ph type="title"/>
          </p:nvPr>
        </p:nvSpPr>
        <p:spPr>
          <a:xfrm>
            <a:off x="838200" y="-143837"/>
            <a:ext cx="10515600" cy="61644"/>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D08CE9C-885D-0F4A-BDFA-2AB1B3A4FCE8}"/>
              </a:ext>
            </a:extLst>
          </p:cNvPr>
          <p:cNvSpPr>
            <a:spLocks noGrp="1"/>
          </p:cNvSpPr>
          <p:nvPr>
            <p:ph idx="1"/>
          </p:nvPr>
        </p:nvSpPr>
        <p:spPr>
          <a:xfrm>
            <a:off x="0" y="0"/>
            <a:ext cx="12192000" cy="6858000"/>
          </a:xfrm>
        </p:spPr>
        <p:txBody>
          <a:bodyPr>
            <a:noAutofit/>
          </a:bodyPr>
          <a:lstStyle/>
          <a:p>
            <a:pPr marL="0" indent="0">
              <a:buNone/>
            </a:pPr>
            <a:r>
              <a:rPr lang="en-US" sz="1600" dirty="0"/>
              <a:t>*In ingeniously gruesome and painful ways, the inquisitors of Roman Catholicism would torture people for long period of time to get them admit to any accusation that had been leveled at them – usually some imagined or made-up form of heresy.  Of 				 course, the victims would hold out as long as possible, because to admit to their accused crime meant the 				 death penalty.  But after days and weeks of unspeakable pain, and their bodies scarred and broken beyond 				 recovery, they would “confess” to the charge, and hope for a swift death! Even though it was done in name 				 of the church, there was no “God” in it!  It was a group a zealots completely on their own, doing the 				 demon-inspired work of unspeakably evil and Godless leaders!  These men had a very warped view of God!  				  It was so far off that it was literally a different God from the God of the Bible!  It was a satanic version of 				 God,.. but it was also the men themselves.  Their dirty business was compatible with their ruined nature!  				 But this is what happens -   this is the result of separation from God!  This is a natural extension of being on 				 our own and doing what we think serves our purposes or brings us pleasure or prosperity!  There is no 				 limit to how far a human being will fall into evil when there is no restraint by Creator/God!  I could talk to you				 for, literally weeks on the cruelties of the nations. It’s a terrible litany of charges! See the pent-up judgment &amp; wrath of God </a:t>
            </a:r>
            <a:r>
              <a:rPr lang="en-US" sz="1600" b="1" dirty="0"/>
              <a:t>[Rev.18:1,2a; 5,7a, 24 </a:t>
            </a:r>
            <a:r>
              <a:rPr lang="en-US" sz="1600" dirty="0"/>
              <a:t>~When I was a kid in the 1960s, a woman named Madeline Murry O'Hare made the front page of all the newspapers for a while because she took public schools to court in a lawsuit to stop the practice of prayer at school, which already at that time was only happening on a very limited basis.  She won at the Supreme Court level! She also took the government to court over the public display of the Nativity Scene in any public building or any public park.  Now, Madeline was a Soviet-styled communist and self-proclaimed anarchist.  She thought that only the Soviets practiced true freedom – if you can even imagine such ironic stupidity!  The oppressed their own people and over a hundred million in the eastern block countries!  Now, most people were not for </a:t>
            </a:r>
            <a:r>
              <a:rPr lang="en-US" sz="1600" b="1" dirty="0"/>
              <a:t>forced</a:t>
            </a:r>
            <a:r>
              <a:rPr lang="en-US" sz="1600" dirty="0"/>
              <a:t>/</a:t>
            </a:r>
            <a:r>
              <a:rPr lang="en-US" sz="1600" b="1" dirty="0"/>
              <a:t>mandatory</a:t>
            </a:r>
            <a:r>
              <a:rPr lang="en-US" sz="1600" dirty="0"/>
              <a:t> prayer or for jamming the Bible Commandments down people’s throats who didn’t want it,.. But, it was made the law of the land and could no longer be displayed, and teacher-led prayers could no longer be offered at school.  As a result, Judeo-Christian morality and ethics no longer were considered of value to society - not something to be taught to children at a public school level.  That was for the churches to do!  So, in my earliest days, school classrooms were orderly, and discipline was expected and kept.  After these Supreme Court rulings,  order began to break down at school.  The difference in student behavior, in just the little time from grade school until I graduated from high school was profound!  Kids no longer respected authority.  They verbally, and with something like a collective/shared attitude, disrespected their </a:t>
            </a:r>
            <a:r>
              <a:rPr lang="en-US" sz="1600" b="1" dirty="0"/>
              <a:t>teachers</a:t>
            </a:r>
            <a:r>
              <a:rPr lang="en-US" sz="1600" dirty="0"/>
              <a:t>, their </a:t>
            </a:r>
            <a:r>
              <a:rPr lang="en-US" sz="1600" b="1" dirty="0"/>
              <a:t>parents</a:t>
            </a:r>
            <a:r>
              <a:rPr lang="en-US" sz="1600" dirty="0"/>
              <a:t>, the </a:t>
            </a:r>
            <a:r>
              <a:rPr lang="en-US" sz="1600" b="1" dirty="0"/>
              <a:t>police</a:t>
            </a:r>
            <a:r>
              <a:rPr lang="en-US" sz="1600" dirty="0"/>
              <a:t>, the </a:t>
            </a:r>
            <a:r>
              <a:rPr lang="en-US" sz="1600" b="1" dirty="0"/>
              <a:t>government</a:t>
            </a:r>
            <a:r>
              <a:rPr lang="en-US" sz="1600" dirty="0"/>
              <a:t> in general, and the </a:t>
            </a:r>
            <a:r>
              <a:rPr lang="en-US" sz="1600" b="1" dirty="0"/>
              <a:t>military</a:t>
            </a:r>
            <a:r>
              <a:rPr lang="en-US" sz="1600" dirty="0"/>
              <a:t>.  </a:t>
            </a:r>
            <a:r>
              <a:rPr lang="en-US" sz="1600" b="1" dirty="0"/>
              <a:t>Pastors also </a:t>
            </a:r>
            <a:r>
              <a:rPr lang="en-US" sz="1600" dirty="0"/>
              <a:t>felt attitudes change toward them.  They were no longer respected voices in societal discourse as they had once been. They were told to keep it at church where it belonged!  What Christian ministers might have to say on an given topic was suddenly considered irrelevant to society’s exchange of ideas.  Even in bedrock topics like </a:t>
            </a:r>
            <a:r>
              <a:rPr lang="en-US" sz="1600" b="1" dirty="0"/>
              <a:t>sex before marriage</a:t>
            </a:r>
            <a:r>
              <a:rPr lang="en-US" sz="1600" dirty="0"/>
              <a:t>, society wanted to hear what the notorious sex therapists Masters and Johnson had to say – not what the “repressed” the biblical views of the Christian clergy!  Or in topics like </a:t>
            </a:r>
            <a:r>
              <a:rPr lang="en-US" sz="1600" b="1" dirty="0"/>
              <a:t>child-rearing – </a:t>
            </a:r>
            <a:r>
              <a:rPr lang="en-US" sz="1600" dirty="0"/>
              <a:t>society deferred to the “expert”, Dr. Spock and others like him!  In </a:t>
            </a:r>
            <a:r>
              <a:rPr lang="en-US" sz="1600" b="1" dirty="0"/>
              <a:t>marriage and family –</a:t>
            </a:r>
            <a:r>
              <a:rPr lang="en-US" sz="1600" dirty="0"/>
              <a:t> society deferred to humanistic </a:t>
            </a:r>
            <a:r>
              <a:rPr lang="en-US" sz="1600" b="1" dirty="0"/>
              <a:t>psychologists/ therapists</a:t>
            </a:r>
            <a:r>
              <a:rPr lang="en-US" sz="1600" dirty="0"/>
              <a:t>.  In politics and the discussion of the government’s </a:t>
            </a:r>
            <a:r>
              <a:rPr lang="en-US" sz="1600" b="1" dirty="0"/>
              <a:t>social policies, </a:t>
            </a:r>
            <a:r>
              <a:rPr lang="en-US" sz="1600" dirty="0"/>
              <a:t>the church was swept aside and their perspective totally disregarded!   </a:t>
            </a:r>
          </a:p>
        </p:txBody>
      </p:sp>
      <p:sp>
        <p:nvSpPr>
          <p:cNvPr id="4" name="Slide Number Placeholder 3">
            <a:extLst>
              <a:ext uri="{FF2B5EF4-FFF2-40B4-BE49-F238E27FC236}">
                <a16:creationId xmlns:a16="http://schemas.microsoft.com/office/drawing/2014/main" id="{2B8ED87B-D0AB-FA4F-BB6B-8192590B2027}"/>
              </a:ext>
            </a:extLst>
          </p:cNvPr>
          <p:cNvSpPr>
            <a:spLocks noGrp="1"/>
          </p:cNvSpPr>
          <p:nvPr>
            <p:ph type="sldNum" sz="quarter" idx="12"/>
          </p:nvPr>
        </p:nvSpPr>
        <p:spPr>
          <a:xfrm>
            <a:off x="11845636" y="6473536"/>
            <a:ext cx="346364" cy="466657"/>
          </a:xfrm>
        </p:spPr>
        <p:txBody>
          <a:bodyPr/>
          <a:lstStyle/>
          <a:p>
            <a:fld id="{EECA7E11-AE51-C14B-97ED-8413EB46C1B2}" type="slidenum">
              <a:rPr lang="en-US" smtClean="0"/>
              <a:t>3</a:t>
            </a:fld>
            <a:endParaRPr lang="en-US" dirty="0"/>
          </a:p>
        </p:txBody>
      </p:sp>
      <p:pic>
        <p:nvPicPr>
          <p:cNvPr id="6" name="Picture 5">
            <a:extLst>
              <a:ext uri="{FF2B5EF4-FFF2-40B4-BE49-F238E27FC236}">
                <a16:creationId xmlns:a16="http://schemas.microsoft.com/office/drawing/2014/main" id="{28301DD3-FA67-724D-B177-BEB7D4FC5608}"/>
              </a:ext>
            </a:extLst>
          </p:cNvPr>
          <p:cNvPicPr>
            <a:picLocks noChangeAspect="1"/>
          </p:cNvPicPr>
          <p:nvPr/>
        </p:nvPicPr>
        <p:blipFill>
          <a:blip r:embed="rId2"/>
          <a:stretch>
            <a:fillRect/>
          </a:stretch>
        </p:blipFill>
        <p:spPr>
          <a:xfrm>
            <a:off x="9122640" y="364258"/>
            <a:ext cx="2983346" cy="2233469"/>
          </a:xfrm>
          <a:prstGeom prst="rect">
            <a:avLst/>
          </a:prstGeom>
        </p:spPr>
      </p:pic>
    </p:spTree>
    <p:extLst>
      <p:ext uri="{BB962C8B-B14F-4D97-AF65-F5344CB8AC3E}">
        <p14:creationId xmlns:p14="http://schemas.microsoft.com/office/powerpoint/2010/main" val="4254937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BFBAE-07F0-7A41-8645-9C5880E01829}"/>
              </a:ext>
            </a:extLst>
          </p:cNvPr>
          <p:cNvSpPr>
            <a:spLocks noGrp="1"/>
          </p:cNvSpPr>
          <p:nvPr>
            <p:ph type="title"/>
          </p:nvPr>
        </p:nvSpPr>
        <p:spPr>
          <a:xfrm>
            <a:off x="838200" y="-143837"/>
            <a:ext cx="10515600" cy="61644"/>
          </a:xfrm>
        </p:spPr>
        <p:txBody>
          <a:bodyPr>
            <a:normAutofit fontScale="90000"/>
          </a:bodyPr>
          <a:lstStyle/>
          <a:p>
            <a:r>
              <a:rPr lang="en-US" dirty="0"/>
              <a:t>To </a:t>
            </a:r>
          </a:p>
        </p:txBody>
      </p:sp>
      <p:sp>
        <p:nvSpPr>
          <p:cNvPr id="3" name="Content Placeholder 2">
            <a:extLst>
              <a:ext uri="{FF2B5EF4-FFF2-40B4-BE49-F238E27FC236}">
                <a16:creationId xmlns:a16="http://schemas.microsoft.com/office/drawing/2014/main" id="{7D08CE9C-885D-0F4A-BDFA-2AB1B3A4FCE8}"/>
              </a:ext>
            </a:extLst>
          </p:cNvPr>
          <p:cNvSpPr>
            <a:spLocks noGrp="1"/>
          </p:cNvSpPr>
          <p:nvPr>
            <p:ph idx="1"/>
          </p:nvPr>
        </p:nvSpPr>
        <p:spPr>
          <a:xfrm>
            <a:off x="0" y="0"/>
            <a:ext cx="12192000" cy="7143024"/>
          </a:xfrm>
        </p:spPr>
        <p:txBody>
          <a:bodyPr>
            <a:normAutofit fontScale="92500" lnSpcReduction="20000"/>
          </a:bodyPr>
          <a:lstStyle/>
          <a:p>
            <a:pPr marL="0" indent="0">
              <a:buNone/>
            </a:pPr>
            <a:r>
              <a:rPr lang="en-US" sz="1800" dirty="0"/>
              <a:t>“</a:t>
            </a:r>
            <a:r>
              <a:rPr lang="en-US" sz="1800" b="1" i="1" dirty="0"/>
              <a:t>Where there is no revelation..</a:t>
            </a:r>
            <a:r>
              <a:rPr lang="en-US" sz="1800" dirty="0"/>
              <a:t>” is another way of saying “</a:t>
            </a:r>
            <a:r>
              <a:rPr lang="en-US" sz="1800" i="1" dirty="0"/>
              <a:t>Where God is not included</a:t>
            </a:r>
            <a:r>
              <a:rPr lang="en-US" sz="1800" dirty="0"/>
              <a:t>” or ”</a:t>
            </a:r>
            <a:r>
              <a:rPr lang="en-US" sz="1800" i="1" dirty="0"/>
              <a:t>Where God is considered irrelevant, or dead, or non-existent</a:t>
            </a:r>
            <a:r>
              <a:rPr lang="en-US" sz="1800" dirty="0"/>
              <a:t>”!  </a:t>
            </a:r>
            <a:r>
              <a:rPr lang="en-US" sz="1800" b="1" i="1" dirty="0"/>
              <a:t>”The people cast off restraint” </a:t>
            </a:r>
            <a:r>
              <a:rPr lang="en-US" sz="1800" dirty="0"/>
              <a:t>means more realistically “</a:t>
            </a:r>
            <a:r>
              <a:rPr lang="en-US" sz="1800" i="1" dirty="0"/>
              <a:t>the people go wild</a:t>
            </a:r>
            <a:r>
              <a:rPr lang="en-US" sz="1800" dirty="0"/>
              <a:t>” – 				 literally, they turn feral – become animalistic  – actually far worse than animals because people then 				 apply their brains to mischief and evil, something an animal can’t do!	 						 ~The world needs God. Where evil is at its worse, God has abandoned that place </a:t>
            </a:r>
            <a:r>
              <a:rPr lang="en-US" sz="1800" b="1" dirty="0"/>
              <a:t>[Rom. 1:21-24]</a:t>
            </a:r>
            <a:r>
              <a:rPr lang="en-US" sz="1800" dirty="0"/>
              <a:t>!  				 People even blame God for bad things happening to them or their loved ones, but they should not, 				 but they do, and they write Him off!  That is terribly unjust toward God!  God doesn’t </a:t>
            </a:r>
            <a:r>
              <a:rPr lang="en-US" sz="1800" b="1" dirty="0"/>
              <a:t>want</a:t>
            </a:r>
            <a:r>
              <a:rPr lang="en-US" sz="1800" dirty="0"/>
              <a:t> abandon 				 even the worst people to their own devices, but He also knows in His foreknowledge when someone 				 is incorrigible – when they are too foolish or far-gone to change, or to even want to change</a:t>
            </a:r>
            <a:r>
              <a:rPr lang="en-US" sz="1800" b="1" dirty="0"/>
              <a:t>!  </a:t>
            </a:r>
            <a:r>
              <a:rPr lang="en-US" sz="1800" dirty="0"/>
              <a:t>Where 				 God has abandoned people to their own devices, g</a:t>
            </a:r>
            <a:r>
              <a:rPr lang="en-US" sz="1700" dirty="0"/>
              <a:t>ood becomes evil and evil becomes good!  Values 				 get turned on their head!  Lying become a virtue and clever deception becomes a highly valued skill!  				 Corruption becomes the accepted way to do good business!  People even celebrate murder!  Profit 					 becomes the highest value – the only value!  Listen, the world needs the input of God – desperately!  The 				 world needs Jesus – the Living Christ!  And we have Him!		 						 ~Yet, even Christ-followers can get messed up if we decide we will not follow Christ in something – where we say “</a:t>
            </a:r>
            <a:r>
              <a:rPr lang="en-US" sz="1700" i="1" dirty="0"/>
              <a:t>no</a:t>
            </a:r>
            <a:r>
              <a:rPr lang="en-US" sz="1700" dirty="0"/>
              <a:t>” to what we know is His will for us, for a particular reason that we think is important at the time!  I’ve seen this happen when after seeing in scripture a clear directive that they should follow Christ and be obedient in some particular area of their life and/or stop being disobedient.  But they get scared, or they get stubborn!  It’s usually something like that.  To tell you the truth, I have no idea why even one seemingly little thing would be a big deal! But what I do know is that as soon as a person says “no” to Jesus, in even a small thing, they stop growing in Christ!  Despite being multi-talented, and/or beside being a great person, they will never reach their potential in Christ!  They will never serve Him at a higher level!  I’ve watched their interest begin to fade over time!  Pretty soon they are a believing Christian, but not really a Christ-following Christian.  It is the strangest thing, but it is true. I’ve seen it happen with multiple people over the years!  I’ve never seen one stop believing, but I have seen numerous people become nominal Christians/casual Christians.  *It is like the rich young ruler who said to Jesus - “</a:t>
            </a:r>
            <a:r>
              <a:rPr lang="en-US" sz="1700" b="1" i="1" dirty="0"/>
              <a:t>From as far back as I can remember, I have done everything that I should do</a:t>
            </a:r>
            <a:r>
              <a:rPr lang="en-US" sz="1700" dirty="0"/>
              <a:t>”. And Jesus that it was good that he had done that, but then He told him that he lacked one thing more.  “</a:t>
            </a:r>
            <a:r>
              <a:rPr lang="en-US" sz="1700" b="1" i="1" dirty="0"/>
              <a:t>Go sell everything you own and give it to the poor, and then come and follow me</a:t>
            </a:r>
            <a:r>
              <a:rPr lang="en-US" sz="1700" dirty="0"/>
              <a:t>!”  And it says the good young man turned and walked away sadly! Now, not everyone is required to give everything they have away - actually probably not many - but some are given that mandate!  Jesus knew that this man loved his things too much.  He did not want to compete with someone’s stuff!   He shouldn’t have to!  Jesus, the One who gave His life for us, demands to be number one in our lives!  We cannot give Him less!  *In building a structure, you want to start with a quality foundation.  The concrete you use has to be of top quality, not of the cheaper, inferior quality!  Otherwise it will crack and become compromised sooner rather than later and the building will begin to fall apart!  Likewise, we cannot give Jesus less than all or we expose who we are and the inferior quality of our faith and trust in Him! That is nothing to build a life with Christ upon!  In willfulness and a lack of obedience, we expose that we are still living in two worlds – trying to live in two kingdoms – Christ’s and our own!  It sends a message that we are not fully committed, that we are hanging back,.. not all in!  This ruins more potentially great servants of Jesus than any other single obstacle to faith!  Instead of becoming great in the Kingdom of God, they become just another follower who had potential!  Listen, the world needs God to survive and even to flourish, but the Christ-follower always needs more of Jesus, or we too are on our own, left to our own devices, and soon our walk with Jesus begins to decay and crumble!  That’s when the mistakes we make start to pile up around us!  Oh to be ambitious in following Jesus – to never have enough of Him!  Jesus said </a:t>
            </a:r>
            <a:r>
              <a:rPr lang="en-US" sz="1700" b="1" i="1" dirty="0"/>
              <a:t>“Blessed are those who hunger and thirst after righteousness, for they will be filled!”  </a:t>
            </a:r>
            <a:r>
              <a:rPr lang="en-US" sz="1700" dirty="0"/>
              <a:t>He said “</a:t>
            </a:r>
            <a:r>
              <a:rPr lang="en-US" sz="1700" b="1" i="1" dirty="0"/>
              <a:t>Seek first the Kingdom of God, and all these things </a:t>
            </a:r>
            <a:r>
              <a:rPr lang="en-US" sz="1700" dirty="0"/>
              <a:t>(the material mental and emotional things of life that we all need) </a:t>
            </a:r>
            <a:r>
              <a:rPr lang="en-US" sz="1700" b="1" i="1" dirty="0"/>
              <a:t>will be added to your life as well!</a:t>
            </a:r>
            <a:r>
              <a:rPr lang="en-US" sz="1700" dirty="0"/>
              <a:t>”		 	 </a:t>
            </a:r>
            <a:r>
              <a:rPr lang="en-US" sz="1700" b="1" dirty="0"/>
              <a:t>[Matt. </a:t>
            </a:r>
            <a:r>
              <a:rPr lang="en-US" sz="1700" b="1"/>
              <a:t>11:12]</a:t>
            </a:r>
            <a:endParaRPr lang="en-US" sz="1700" dirty="0"/>
          </a:p>
        </p:txBody>
      </p:sp>
      <p:sp>
        <p:nvSpPr>
          <p:cNvPr id="4" name="Slide Number Placeholder 3">
            <a:extLst>
              <a:ext uri="{FF2B5EF4-FFF2-40B4-BE49-F238E27FC236}">
                <a16:creationId xmlns:a16="http://schemas.microsoft.com/office/drawing/2014/main" id="{5AFC8F25-AA9F-A741-AABF-68D22D10582D}"/>
              </a:ext>
            </a:extLst>
          </p:cNvPr>
          <p:cNvSpPr>
            <a:spLocks noGrp="1"/>
          </p:cNvSpPr>
          <p:nvPr>
            <p:ph type="sldNum" sz="quarter" idx="12"/>
          </p:nvPr>
        </p:nvSpPr>
        <p:spPr>
          <a:xfrm>
            <a:off x="11824854" y="6494318"/>
            <a:ext cx="367145" cy="363682"/>
          </a:xfrm>
        </p:spPr>
        <p:txBody>
          <a:bodyPr/>
          <a:lstStyle/>
          <a:p>
            <a:fld id="{EECA7E11-AE51-C14B-97ED-8413EB46C1B2}" type="slidenum">
              <a:rPr lang="en-US" smtClean="0"/>
              <a:t>4</a:t>
            </a:fld>
            <a:endParaRPr lang="en-US" dirty="0"/>
          </a:p>
        </p:txBody>
      </p:sp>
      <p:pic>
        <p:nvPicPr>
          <p:cNvPr id="6" name="Picture 5">
            <a:extLst>
              <a:ext uri="{FF2B5EF4-FFF2-40B4-BE49-F238E27FC236}">
                <a16:creationId xmlns:a16="http://schemas.microsoft.com/office/drawing/2014/main" id="{40E50CB0-E595-1C4A-8CA9-ADC3156458CA}"/>
              </a:ext>
            </a:extLst>
          </p:cNvPr>
          <p:cNvPicPr>
            <a:picLocks noChangeAspect="1"/>
          </p:cNvPicPr>
          <p:nvPr/>
        </p:nvPicPr>
        <p:blipFill>
          <a:blip r:embed="rId2"/>
          <a:stretch>
            <a:fillRect/>
          </a:stretch>
        </p:blipFill>
        <p:spPr>
          <a:xfrm>
            <a:off x="8879165" y="284452"/>
            <a:ext cx="3212799" cy="2177394"/>
          </a:xfrm>
          <a:prstGeom prst="rect">
            <a:avLst/>
          </a:prstGeom>
        </p:spPr>
      </p:pic>
    </p:spTree>
    <p:extLst>
      <p:ext uri="{BB962C8B-B14F-4D97-AF65-F5344CB8AC3E}">
        <p14:creationId xmlns:p14="http://schemas.microsoft.com/office/powerpoint/2010/main" val="2452625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3486</TotalTime>
  <Words>165</Words>
  <Application>Microsoft Macintosh PowerPoint</Application>
  <PresentationFormat>Widescreen</PresentationFormat>
  <Paragraphs>15</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To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68</cp:revision>
  <dcterms:created xsi:type="dcterms:W3CDTF">2026-01-22T07:52:18Z</dcterms:created>
  <dcterms:modified xsi:type="dcterms:W3CDTF">2026-01-25T15:03:58Z</dcterms:modified>
</cp:coreProperties>
</file>