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92" r:id="rId3"/>
    <p:sldId id="290" r:id="rId4"/>
    <p:sldId id="2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4"/>
    <p:restoredTop sz="95833"/>
  </p:normalViewPr>
  <p:slideViewPr>
    <p:cSldViewPr snapToGrid="0" snapToObjects="1">
      <p:cViewPr>
        <p:scale>
          <a:sx n="119" d="100"/>
          <a:sy n="119" d="100"/>
        </p:scale>
        <p:origin x="2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FEF8-F65B-5E4C-B42A-9E0412442224}" type="datetimeFigureOut">
              <a:rPr lang="en-US" smtClean="0"/>
              <a:t>4/25/26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851C7-F277-674E-85C2-DDA9EDFCBD70}" type="slidenum">
              <a:rPr lang="en-US" smtClean="0"/>
              <a:t>‹#›</a:t>
            </a:fld>
            <a:endParaRPr lang="en-US" dirty="0"/>
          </a:p>
        </p:txBody>
      </p:sp>
    </p:spTree>
    <p:extLst>
      <p:ext uri="{BB962C8B-B14F-4D97-AF65-F5344CB8AC3E}">
        <p14:creationId xmlns:p14="http://schemas.microsoft.com/office/powerpoint/2010/main" val="412773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851C7-F277-674E-85C2-DDA9EDFCBD70}" type="slidenum">
              <a:rPr lang="en-US" smtClean="0"/>
              <a:t>2</a:t>
            </a:fld>
            <a:endParaRPr lang="en-US" dirty="0"/>
          </a:p>
        </p:txBody>
      </p:sp>
    </p:spTree>
    <p:extLst>
      <p:ext uri="{BB962C8B-B14F-4D97-AF65-F5344CB8AC3E}">
        <p14:creationId xmlns:p14="http://schemas.microsoft.com/office/powerpoint/2010/main" val="26164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851C7-F277-674E-85C2-DDA9EDFCBD70}" type="slidenum">
              <a:rPr lang="en-US" smtClean="0"/>
              <a:t>3</a:t>
            </a:fld>
            <a:endParaRPr lang="en-US" dirty="0"/>
          </a:p>
        </p:txBody>
      </p:sp>
    </p:spTree>
    <p:extLst>
      <p:ext uri="{BB962C8B-B14F-4D97-AF65-F5344CB8AC3E}">
        <p14:creationId xmlns:p14="http://schemas.microsoft.com/office/powerpoint/2010/main" val="298888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851C7-F277-674E-85C2-DDA9EDFCBD70}" type="slidenum">
              <a:rPr lang="en-US" smtClean="0"/>
              <a:t>4</a:t>
            </a:fld>
            <a:endParaRPr lang="en-US" dirty="0"/>
          </a:p>
        </p:txBody>
      </p:sp>
    </p:spTree>
    <p:extLst>
      <p:ext uri="{BB962C8B-B14F-4D97-AF65-F5344CB8AC3E}">
        <p14:creationId xmlns:p14="http://schemas.microsoft.com/office/powerpoint/2010/main" val="240339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A5AD-C07A-244B-9823-94AF4CA46F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E1E75-EB07-6E4E-A220-017FAED38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8392BA-D81F-BD44-A3D0-3C2F39B9D266}"/>
              </a:ext>
            </a:extLst>
          </p:cNvPr>
          <p:cNvSpPr>
            <a:spLocks noGrp="1"/>
          </p:cNvSpPr>
          <p:nvPr>
            <p:ph type="dt" sz="half" idx="10"/>
          </p:nvPr>
        </p:nvSpPr>
        <p:spPr/>
        <p:txBody>
          <a:bodyPr/>
          <a:lstStyle/>
          <a:p>
            <a:fld id="{1739AE33-449F-5B42-A8D6-B75424264582}" type="datetime1">
              <a:rPr lang="en-US" smtClean="0"/>
              <a:t>4/25/26</a:t>
            </a:fld>
            <a:endParaRPr lang="en-US" dirty="0"/>
          </a:p>
        </p:txBody>
      </p:sp>
      <p:sp>
        <p:nvSpPr>
          <p:cNvPr id="5" name="Footer Placeholder 4">
            <a:extLst>
              <a:ext uri="{FF2B5EF4-FFF2-40B4-BE49-F238E27FC236}">
                <a16:creationId xmlns:a16="http://schemas.microsoft.com/office/drawing/2014/main" id="{B5E82F21-F231-754D-BC20-B283114197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2DE236-E312-D748-9988-C868884E30E2}"/>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364788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18D5-DF2A-2448-962C-2782F1B6FA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9859BB-DB86-E54F-A507-2BF15DE35A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CBF05-91A3-9048-9F5F-C042B76D63C8}"/>
              </a:ext>
            </a:extLst>
          </p:cNvPr>
          <p:cNvSpPr>
            <a:spLocks noGrp="1"/>
          </p:cNvSpPr>
          <p:nvPr>
            <p:ph type="dt" sz="half" idx="10"/>
          </p:nvPr>
        </p:nvSpPr>
        <p:spPr/>
        <p:txBody>
          <a:bodyPr/>
          <a:lstStyle/>
          <a:p>
            <a:fld id="{4E27F0F5-0D90-344D-A6D4-C2FC7625A24F}" type="datetime1">
              <a:rPr lang="en-US" smtClean="0"/>
              <a:t>4/25/26</a:t>
            </a:fld>
            <a:endParaRPr lang="en-US" dirty="0"/>
          </a:p>
        </p:txBody>
      </p:sp>
      <p:sp>
        <p:nvSpPr>
          <p:cNvPr id="5" name="Footer Placeholder 4">
            <a:extLst>
              <a:ext uri="{FF2B5EF4-FFF2-40B4-BE49-F238E27FC236}">
                <a16:creationId xmlns:a16="http://schemas.microsoft.com/office/drawing/2014/main" id="{4D2F3C19-24EE-CA49-BF9F-AB2D4C577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03ADD3-6FFB-DA4A-985C-6DC8B584945E}"/>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178123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DCDC52-663F-7044-AE2D-3CB7ADD455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71E616-5EE6-2A46-BB24-4C1E8985C0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CE8C0-FB38-0149-8BCB-1154F2C9C0E5}"/>
              </a:ext>
            </a:extLst>
          </p:cNvPr>
          <p:cNvSpPr>
            <a:spLocks noGrp="1"/>
          </p:cNvSpPr>
          <p:nvPr>
            <p:ph type="dt" sz="half" idx="10"/>
          </p:nvPr>
        </p:nvSpPr>
        <p:spPr/>
        <p:txBody>
          <a:bodyPr/>
          <a:lstStyle/>
          <a:p>
            <a:fld id="{678199C7-19C9-E044-AE64-D1E0B38BB885}" type="datetime1">
              <a:rPr lang="en-US" smtClean="0"/>
              <a:t>4/25/26</a:t>
            </a:fld>
            <a:endParaRPr lang="en-US" dirty="0"/>
          </a:p>
        </p:txBody>
      </p:sp>
      <p:sp>
        <p:nvSpPr>
          <p:cNvPr id="5" name="Footer Placeholder 4">
            <a:extLst>
              <a:ext uri="{FF2B5EF4-FFF2-40B4-BE49-F238E27FC236}">
                <a16:creationId xmlns:a16="http://schemas.microsoft.com/office/drawing/2014/main" id="{F84E976D-770F-4F42-83CF-AD581FE4F8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280FDD-3F18-DB4E-97C6-CC8ED429D46C}"/>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161551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B178-5104-1B48-8C24-947E87702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2A927-E743-234A-A23C-8C237DD3EF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8D66A-0747-4447-9CF6-7C2E2D4C27D1}"/>
              </a:ext>
            </a:extLst>
          </p:cNvPr>
          <p:cNvSpPr>
            <a:spLocks noGrp="1"/>
          </p:cNvSpPr>
          <p:nvPr>
            <p:ph type="dt" sz="half" idx="10"/>
          </p:nvPr>
        </p:nvSpPr>
        <p:spPr/>
        <p:txBody>
          <a:bodyPr/>
          <a:lstStyle/>
          <a:p>
            <a:fld id="{51D706E6-9F14-5C49-B263-3621D622ABF9}" type="datetime1">
              <a:rPr lang="en-US" smtClean="0"/>
              <a:t>4/25/26</a:t>
            </a:fld>
            <a:endParaRPr lang="en-US" dirty="0"/>
          </a:p>
        </p:txBody>
      </p:sp>
      <p:sp>
        <p:nvSpPr>
          <p:cNvPr id="5" name="Footer Placeholder 4">
            <a:extLst>
              <a:ext uri="{FF2B5EF4-FFF2-40B4-BE49-F238E27FC236}">
                <a16:creationId xmlns:a16="http://schemas.microsoft.com/office/drawing/2014/main" id="{A4F3C9EF-02A9-6546-9271-411C719F1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18FDEE-B73E-6C4B-9E92-35C40048779F}"/>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323602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E20F-6BA9-4A49-B878-64FCAD9A6F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D86FC4-A931-8546-9971-0AD81AB65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D7392C-C264-3D4C-A1C7-46043CBD556F}"/>
              </a:ext>
            </a:extLst>
          </p:cNvPr>
          <p:cNvSpPr>
            <a:spLocks noGrp="1"/>
          </p:cNvSpPr>
          <p:nvPr>
            <p:ph type="dt" sz="half" idx="10"/>
          </p:nvPr>
        </p:nvSpPr>
        <p:spPr/>
        <p:txBody>
          <a:bodyPr/>
          <a:lstStyle/>
          <a:p>
            <a:fld id="{C23E7C36-C6F0-884A-AB98-6B513CEF96A1}" type="datetime1">
              <a:rPr lang="en-US" smtClean="0"/>
              <a:t>4/25/26</a:t>
            </a:fld>
            <a:endParaRPr lang="en-US" dirty="0"/>
          </a:p>
        </p:txBody>
      </p:sp>
      <p:sp>
        <p:nvSpPr>
          <p:cNvPr id="5" name="Footer Placeholder 4">
            <a:extLst>
              <a:ext uri="{FF2B5EF4-FFF2-40B4-BE49-F238E27FC236}">
                <a16:creationId xmlns:a16="http://schemas.microsoft.com/office/drawing/2014/main" id="{00A1BD0F-29AD-5440-9DDF-0F949E0B69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F76EC4-50FA-F74A-AA4E-6FE3ED62D9B2}"/>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34775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9DB6-EA5A-4145-9BE5-6EDBCE382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4B204-D267-984E-9761-A8BBB0231C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6396F-1993-8444-80FA-9B19E40674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88B70D-C3EE-0B42-BD25-1E88F097584C}"/>
              </a:ext>
            </a:extLst>
          </p:cNvPr>
          <p:cNvSpPr>
            <a:spLocks noGrp="1"/>
          </p:cNvSpPr>
          <p:nvPr>
            <p:ph type="dt" sz="half" idx="10"/>
          </p:nvPr>
        </p:nvSpPr>
        <p:spPr/>
        <p:txBody>
          <a:bodyPr/>
          <a:lstStyle/>
          <a:p>
            <a:fld id="{2129B428-9069-9843-BE69-03D7F16830B5}" type="datetime1">
              <a:rPr lang="en-US" smtClean="0"/>
              <a:t>4/25/26</a:t>
            </a:fld>
            <a:endParaRPr lang="en-US" dirty="0"/>
          </a:p>
        </p:txBody>
      </p:sp>
      <p:sp>
        <p:nvSpPr>
          <p:cNvPr id="6" name="Footer Placeholder 5">
            <a:extLst>
              <a:ext uri="{FF2B5EF4-FFF2-40B4-BE49-F238E27FC236}">
                <a16:creationId xmlns:a16="http://schemas.microsoft.com/office/drawing/2014/main" id="{3A873CA2-CE8F-5143-B9E6-B5C1CF4E4B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701FB7-C94B-5746-AD50-AC17FA6DBBAC}"/>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287254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16C3-DDC4-DD4E-A58C-F35055E1FE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59C730-561D-D54B-91C3-C8E04B369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8E4A69-F497-BD40-A0F4-79E32CF777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93235E-E68C-2B4E-9DD4-A02516C0B4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01E3D4-A1EB-7244-BEC0-8FDAC16540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7516E-EE69-B649-A197-163FC265323A}"/>
              </a:ext>
            </a:extLst>
          </p:cNvPr>
          <p:cNvSpPr>
            <a:spLocks noGrp="1"/>
          </p:cNvSpPr>
          <p:nvPr>
            <p:ph type="dt" sz="half" idx="10"/>
          </p:nvPr>
        </p:nvSpPr>
        <p:spPr/>
        <p:txBody>
          <a:bodyPr/>
          <a:lstStyle/>
          <a:p>
            <a:fld id="{6EF34C83-9837-1946-B023-CC6D34BF0314}" type="datetime1">
              <a:rPr lang="en-US" smtClean="0"/>
              <a:t>4/25/26</a:t>
            </a:fld>
            <a:endParaRPr lang="en-US" dirty="0"/>
          </a:p>
        </p:txBody>
      </p:sp>
      <p:sp>
        <p:nvSpPr>
          <p:cNvPr id="8" name="Footer Placeholder 7">
            <a:extLst>
              <a:ext uri="{FF2B5EF4-FFF2-40B4-BE49-F238E27FC236}">
                <a16:creationId xmlns:a16="http://schemas.microsoft.com/office/drawing/2014/main" id="{010C3BE8-F5D4-3A42-AB1D-DE89BA84A6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5B5B23-479E-9746-86B4-0D65D97C2601}"/>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249662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6AAA-36B3-B54D-8A9D-0F1F9AA015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F5A959-6933-6E45-995F-14BC4CF91A69}"/>
              </a:ext>
            </a:extLst>
          </p:cNvPr>
          <p:cNvSpPr>
            <a:spLocks noGrp="1"/>
          </p:cNvSpPr>
          <p:nvPr>
            <p:ph type="dt" sz="half" idx="10"/>
          </p:nvPr>
        </p:nvSpPr>
        <p:spPr/>
        <p:txBody>
          <a:bodyPr/>
          <a:lstStyle/>
          <a:p>
            <a:fld id="{BA167262-AC2C-8F41-8157-B50469BEAC94}" type="datetime1">
              <a:rPr lang="en-US" smtClean="0"/>
              <a:t>4/25/26</a:t>
            </a:fld>
            <a:endParaRPr lang="en-US" dirty="0"/>
          </a:p>
        </p:txBody>
      </p:sp>
      <p:sp>
        <p:nvSpPr>
          <p:cNvPr id="4" name="Footer Placeholder 3">
            <a:extLst>
              <a:ext uri="{FF2B5EF4-FFF2-40B4-BE49-F238E27FC236}">
                <a16:creationId xmlns:a16="http://schemas.microsoft.com/office/drawing/2014/main" id="{F45EA67E-1549-4443-91D6-BA6F269FC7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FC0D97-5D0F-B945-8D31-9D0C8C5BBADF}"/>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112683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B18FE-6BD1-2B46-A727-B2A30635989A}"/>
              </a:ext>
            </a:extLst>
          </p:cNvPr>
          <p:cNvSpPr>
            <a:spLocks noGrp="1"/>
          </p:cNvSpPr>
          <p:nvPr>
            <p:ph type="dt" sz="half" idx="10"/>
          </p:nvPr>
        </p:nvSpPr>
        <p:spPr/>
        <p:txBody>
          <a:bodyPr/>
          <a:lstStyle/>
          <a:p>
            <a:fld id="{9F87E5DA-A352-5340-858A-2947B6EA68B3}" type="datetime1">
              <a:rPr lang="en-US" smtClean="0"/>
              <a:t>4/25/26</a:t>
            </a:fld>
            <a:endParaRPr lang="en-US" dirty="0"/>
          </a:p>
        </p:txBody>
      </p:sp>
      <p:sp>
        <p:nvSpPr>
          <p:cNvPr id="3" name="Footer Placeholder 2">
            <a:extLst>
              <a:ext uri="{FF2B5EF4-FFF2-40B4-BE49-F238E27FC236}">
                <a16:creationId xmlns:a16="http://schemas.microsoft.com/office/drawing/2014/main" id="{50909189-A4BB-6A4D-9AE8-77E5F73615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DFD51D-B5E7-B545-B4C6-A8B6C28ACD27}"/>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259402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B99F-0D60-A84E-83C3-8F6CA0E46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C7008A-C246-B043-ADA4-2FB40AC2D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C2418D-4882-934C-BBA9-8EEF17908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099E9B-8091-8941-92B9-EF0AE2873A8E}"/>
              </a:ext>
            </a:extLst>
          </p:cNvPr>
          <p:cNvSpPr>
            <a:spLocks noGrp="1"/>
          </p:cNvSpPr>
          <p:nvPr>
            <p:ph type="dt" sz="half" idx="10"/>
          </p:nvPr>
        </p:nvSpPr>
        <p:spPr/>
        <p:txBody>
          <a:bodyPr/>
          <a:lstStyle/>
          <a:p>
            <a:fld id="{DCE7E526-6852-034F-AB52-5DCFCE64B319}" type="datetime1">
              <a:rPr lang="en-US" smtClean="0"/>
              <a:t>4/25/26</a:t>
            </a:fld>
            <a:endParaRPr lang="en-US" dirty="0"/>
          </a:p>
        </p:txBody>
      </p:sp>
      <p:sp>
        <p:nvSpPr>
          <p:cNvPr id="6" name="Footer Placeholder 5">
            <a:extLst>
              <a:ext uri="{FF2B5EF4-FFF2-40B4-BE49-F238E27FC236}">
                <a16:creationId xmlns:a16="http://schemas.microsoft.com/office/drawing/2014/main" id="{CF117728-F4D4-684A-9019-0060CFE797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5E9C0A-9059-D342-88DF-50279F03D11F}"/>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27156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4332-B2AC-454E-B030-7A14B08AD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4CD81B-2650-A442-957C-C6481E9F7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B5EFAB-01B1-5D46-BB83-AAE5D7A24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CA9089-5FF6-C449-BB13-26A2B88E72D8}"/>
              </a:ext>
            </a:extLst>
          </p:cNvPr>
          <p:cNvSpPr>
            <a:spLocks noGrp="1"/>
          </p:cNvSpPr>
          <p:nvPr>
            <p:ph type="dt" sz="half" idx="10"/>
          </p:nvPr>
        </p:nvSpPr>
        <p:spPr/>
        <p:txBody>
          <a:bodyPr/>
          <a:lstStyle/>
          <a:p>
            <a:fld id="{80B62BFF-5059-4C40-BF05-2EE1B1DD1E50}" type="datetime1">
              <a:rPr lang="en-US" smtClean="0"/>
              <a:t>4/25/26</a:t>
            </a:fld>
            <a:endParaRPr lang="en-US" dirty="0"/>
          </a:p>
        </p:txBody>
      </p:sp>
      <p:sp>
        <p:nvSpPr>
          <p:cNvPr id="6" name="Footer Placeholder 5">
            <a:extLst>
              <a:ext uri="{FF2B5EF4-FFF2-40B4-BE49-F238E27FC236}">
                <a16:creationId xmlns:a16="http://schemas.microsoft.com/office/drawing/2014/main" id="{97BF94F3-DB75-C74D-8D6A-9D3CF8F43B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94F4D-9314-ED44-A0DF-0A40C327018B}"/>
              </a:ext>
            </a:extLst>
          </p:cNvPr>
          <p:cNvSpPr>
            <a:spLocks noGrp="1"/>
          </p:cNvSpPr>
          <p:nvPr>
            <p:ph type="sldNum" sz="quarter" idx="12"/>
          </p:nvPr>
        </p:nvSpPr>
        <p:spPr/>
        <p:txBody>
          <a:bodyPr/>
          <a:lstStyle/>
          <a:p>
            <a:fld id="{76A300BC-ADB5-F843-A184-D493ABB41692}" type="slidenum">
              <a:rPr lang="en-US" smtClean="0"/>
              <a:t>‹#›</a:t>
            </a:fld>
            <a:endParaRPr lang="en-US" dirty="0"/>
          </a:p>
        </p:txBody>
      </p:sp>
    </p:spTree>
    <p:extLst>
      <p:ext uri="{BB962C8B-B14F-4D97-AF65-F5344CB8AC3E}">
        <p14:creationId xmlns:p14="http://schemas.microsoft.com/office/powerpoint/2010/main" val="115927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B1A41-C52C-5E41-BED8-3C266E487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745FF2-C22F-DB4F-B9D3-BEF763FE7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7A9E5-52B9-FF40-B6BD-2E025518F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A3A33-047B-2F4A-AFE8-0502953FBCE1}" type="datetime1">
              <a:rPr lang="en-US" smtClean="0"/>
              <a:t>4/25/26</a:t>
            </a:fld>
            <a:endParaRPr lang="en-US" dirty="0"/>
          </a:p>
        </p:txBody>
      </p:sp>
      <p:sp>
        <p:nvSpPr>
          <p:cNvPr id="5" name="Footer Placeholder 4">
            <a:extLst>
              <a:ext uri="{FF2B5EF4-FFF2-40B4-BE49-F238E27FC236}">
                <a16:creationId xmlns:a16="http://schemas.microsoft.com/office/drawing/2014/main" id="{09750F42-7E00-3141-AD82-C96406C7A7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69FF4F-3BD5-8943-B04E-981425074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300BC-ADB5-F843-A184-D493ABB41692}" type="slidenum">
              <a:rPr lang="en-US" smtClean="0"/>
              <a:t>‹#›</a:t>
            </a:fld>
            <a:endParaRPr lang="en-US" dirty="0"/>
          </a:p>
        </p:txBody>
      </p:sp>
    </p:spTree>
    <p:extLst>
      <p:ext uri="{BB962C8B-B14F-4D97-AF65-F5344CB8AC3E}">
        <p14:creationId xmlns:p14="http://schemas.microsoft.com/office/powerpoint/2010/main" val="553917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just">
              <a:buNone/>
              <a:tabLst>
                <a:tab pos="623888" algn="l"/>
              </a:tabLst>
            </a:pPr>
            <a:r>
              <a:rPr lang="en-US" sz="3400" b="1" dirty="0"/>
              <a:t> 				 		       								</a:t>
            </a:r>
            <a:r>
              <a:rPr lang="en-US" sz="3400" b="1" i="1" dirty="0"/>
              <a:t>    </a:t>
            </a:r>
            <a:r>
              <a:rPr lang="en-US" sz="3400" b="1" dirty="0"/>
              <a:t>			                    Always Under the Wrath!</a:t>
            </a:r>
          </a:p>
          <a:p>
            <a:pPr marL="0" indent="0" algn="just">
              <a:buNone/>
              <a:tabLst>
                <a:tab pos="623888" algn="l"/>
              </a:tabLst>
            </a:pPr>
            <a:r>
              <a:rPr lang="en-US" sz="3400" b="1" dirty="0"/>
              <a:t>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1800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Malachi – Another Angry Prophet  </a:t>
            </a:r>
          </a:p>
        </p:txBody>
      </p:sp>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80300D2A-1578-E440-BA95-BF56B743D9E2}"/>
              </a:ext>
            </a:extLst>
          </p:cNvPr>
          <p:cNvSpPr txBox="1"/>
          <p:nvPr/>
        </p:nvSpPr>
        <p:spPr>
          <a:xfrm>
            <a:off x="7700211" y="-1925053"/>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79A1E21E-73CD-394B-892B-7269CAC88449}"/>
              </a:ext>
            </a:extLst>
          </p:cNvPr>
          <p:cNvPicPr>
            <a:picLocks noChangeAspect="1"/>
          </p:cNvPicPr>
          <p:nvPr/>
        </p:nvPicPr>
        <p:blipFill>
          <a:blip r:embed="rId2"/>
          <a:stretch>
            <a:fillRect/>
          </a:stretch>
        </p:blipFill>
        <p:spPr>
          <a:xfrm>
            <a:off x="2500719" y="3428999"/>
            <a:ext cx="7434113" cy="2892371"/>
          </a:xfrm>
          <a:prstGeom prst="rect">
            <a:avLst/>
          </a:prstGeom>
        </p:spPr>
      </p:pic>
    </p:spTree>
    <p:extLst>
      <p:ext uri="{BB962C8B-B14F-4D97-AF65-F5344CB8AC3E}">
        <p14:creationId xmlns:p14="http://schemas.microsoft.com/office/powerpoint/2010/main" val="198124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B449-F625-C644-B347-F5B0D3A51587}"/>
              </a:ext>
            </a:extLst>
          </p:cNvPr>
          <p:cNvSpPr>
            <a:spLocks noGrp="1"/>
          </p:cNvSpPr>
          <p:nvPr>
            <p:ph type="title"/>
          </p:nvPr>
        </p:nvSpPr>
        <p:spPr>
          <a:xfrm>
            <a:off x="838200" y="-205483"/>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77227D0-A7B5-F747-9E64-CFB27235BE1E}"/>
              </a:ext>
            </a:extLst>
          </p:cNvPr>
          <p:cNvSpPr>
            <a:spLocks noGrp="1"/>
          </p:cNvSpPr>
          <p:nvPr>
            <p:ph idx="1"/>
          </p:nvPr>
        </p:nvSpPr>
        <p:spPr>
          <a:xfrm>
            <a:off x="0" y="0"/>
            <a:ext cx="12192000" cy="7261412"/>
          </a:xfrm>
        </p:spPr>
        <p:txBody>
          <a:bodyPr>
            <a:normAutofit fontScale="92500" lnSpcReduction="10000"/>
          </a:bodyPr>
          <a:lstStyle/>
          <a:p>
            <a:pPr marL="0" indent="0">
              <a:buNone/>
            </a:pPr>
            <a:r>
              <a:rPr lang="en-US" sz="1700" dirty="0"/>
              <a:t>Read </a:t>
            </a:r>
            <a:r>
              <a:rPr lang="en-US" sz="1700" b="1" dirty="0"/>
              <a:t>[Mal. 1: 1-5]</a:t>
            </a:r>
            <a:r>
              <a:rPr lang="en-US" sz="1700" dirty="0"/>
              <a:t>  												 This is an interesting passage, and easily misunderstood if you read into it theological assumptions, but not actually hard to understand, I think, if we let the text speak for itself, as well as the basic context of the entire Bible.  First God affirms His long-suffering			 love for the Hebrew people in vs. 2, and then begins comparing His love for them to His “hatred” of the 				 descendant of Esau, the brother of Jacob.  So, we are talking about two full-brothers, yet very different individuals, 			 physically and mentally/emotionally.  Esau was extremely hairy, and so ruddy that he is described as being red! He was 			 a very </a:t>
            </a:r>
            <a:r>
              <a:rPr lang="en-US" sz="1700" b="1" i="1" dirty="0"/>
              <a:t>physical</a:t>
            </a:r>
            <a:r>
              <a:rPr lang="en-US" sz="1700" dirty="0"/>
              <a:t> man – an outdoorsman type that loved the thrill of the hunt – </a:t>
            </a:r>
            <a:r>
              <a:rPr lang="en-US" sz="1700" b="1" i="1" dirty="0"/>
              <a:t>a man’s man</a:t>
            </a:r>
            <a:r>
              <a:rPr lang="en-US" sz="1700" dirty="0"/>
              <a:t>!  He was always outside 			 either hunting or overseeing the care of his father’s flocks and herds. Isaac, the father of Esau and Jacob, had favored 			 Esau over his other son, Jacob.  The two were twins, with Esau, being the more physical person even from birth, had 			 wrestled his way out of the womb first, with the Genesis text noting that Jacob was tenaciously holding on to Esau’s 			 ankle as Esau was being birthed!  Funny how the Bible is often light on the details of its stories, but </a:t>
            </a:r>
            <a:r>
              <a:rPr lang="en-US" sz="1700" b="1" i="1" dirty="0"/>
              <a:t>sometimes</a:t>
            </a:r>
            <a:r>
              <a:rPr lang="en-US" sz="1700" dirty="0"/>
              <a:t> it 			 preserves surprisingly intricate and personal details such as this.  </a:t>
            </a:r>
            <a:r>
              <a:rPr lang="en-US" sz="1700" b="1" dirty="0"/>
              <a:t>Jacob </a:t>
            </a:r>
            <a:r>
              <a:rPr lang="en-US" sz="1700" dirty="0"/>
              <a:t>turned out to be more of an indoor sort of 			 child, a child favoring his mother Rebecca's temperament, which was </a:t>
            </a:r>
            <a:r>
              <a:rPr lang="en-US" sz="1700" b="1" dirty="0"/>
              <a:t>clever</a:t>
            </a:r>
            <a:r>
              <a:rPr lang="en-US" sz="1700" dirty="0"/>
              <a:t>, and could be conniving/manipulative.			 Normally, it was the oldest son that would receive the birthright – the lion’s share of the father’s estate when he 			 died. But God often went around that human convention, and He did so in this instance as well.  He chose Jacob - not 			 because Jacob was a great guy, but because he genuinely WANTED the birthright blessing from his father, whereas 			 Esau, it seems, didn’t think much about it!  Esau did not take God seriously!  Jacob did!  So God loved Jacob and chose 			 Him to carry on the family line that would become the line of Jesus!  Esau, eventually sold his birthright to Jacob for a bowl of his favorite soup!  He treated his birthright like it was a joke!  That is why God rejected him!  He wasn’t a bad guy.  In fact, at times in the story, I like him better than Jacob. But Esau never gave God His rightful place in his life!  That was his undoing!  Esau’s descendants, the Edomites, also never took God seriously either!  They were idolaters that became as offensive to God as the Canaanite cultures that surrounded Israel – that opposed God, that practiced what amounted to demonism!  They ruined themselves on the evil practices of idolatry! And yes, God rejected them for good reason!  They either disregarded or hated Him, and they were eventually wiped out and eradicated from any future place in the world!  They were absorbed into other nations, and no one has known an “Edomite” for probably well over 2000 years!  In contrast, despite many setbacks, the Hebrew nation survived!  Their culture centered upon the Torah (the first 5 books of the Bible), and upon it’s salvation history, and upon the prophets!  It became the center of their national culture!  Even the Jews of the diaspora, the descendants of the exiled Jews that had been carried away into the bowels of Assyria, Babylon, and Persia, never lost their identity!  They continued to group together, integrating into the societies they were in, but never fully!  Always, they stayed connected to the Torah, and it kept them together back then, </a:t>
            </a:r>
            <a:r>
              <a:rPr lang="en-US" sz="1700" i="1" dirty="0"/>
              <a:t>and all the way into today</a:t>
            </a:r>
            <a:r>
              <a:rPr lang="en-US" sz="1700" dirty="0"/>
              <a:t>!  There has never been an ancient people that have maintained their national/ethnic identity the way that the Jewish people have!  That was because God insisted on not leaving them alone to be swallowed up by other nations and other more dominant ethnic groups!  He had a most important purpose for them to fulfill!  They had to bring His Savior into the world, </a:t>
            </a:r>
            <a:r>
              <a:rPr lang="en-US" sz="1700" b="1" i="1" dirty="0"/>
              <a:t>and they had to kill him!  </a:t>
            </a:r>
            <a:r>
              <a:rPr lang="en-US" sz="1700" dirty="0"/>
              <a:t>In this way, the Creator/God could offer salvation to the whole world!  God constantly had to “nurse” His own nation along, kicking and protesting, if they were going to have a prayer at sticking to God’s plan and purposes!  Jesus was the plan. He was to be offered to pay for the sins of any person that would come to Him, believe in Him, trust Him, could have their sin and rebellion against the Creator/God paid for, opening the way for reconciliation/peace with God, and friendship with Him.  Not only that, but eternal life with Him in His heavenly home!</a:t>
            </a:r>
          </a:p>
        </p:txBody>
      </p:sp>
      <p:pic>
        <p:nvPicPr>
          <p:cNvPr id="13" name="Picture 12">
            <a:extLst>
              <a:ext uri="{FF2B5EF4-FFF2-40B4-BE49-F238E27FC236}">
                <a16:creationId xmlns:a16="http://schemas.microsoft.com/office/drawing/2014/main" id="{1F34F20E-D19D-3C42-BB6A-031C50132C4D}"/>
              </a:ext>
            </a:extLst>
          </p:cNvPr>
          <p:cNvPicPr>
            <a:picLocks noChangeAspect="1"/>
          </p:cNvPicPr>
          <p:nvPr/>
        </p:nvPicPr>
        <p:blipFill>
          <a:blip r:embed="rId3"/>
          <a:stretch>
            <a:fillRect/>
          </a:stretch>
        </p:blipFill>
        <p:spPr>
          <a:xfrm>
            <a:off x="9825553" y="529884"/>
            <a:ext cx="2271712" cy="2794083"/>
          </a:xfrm>
          <a:prstGeom prst="rect">
            <a:avLst/>
          </a:prstGeom>
        </p:spPr>
      </p:pic>
      <p:sp>
        <p:nvSpPr>
          <p:cNvPr id="4" name="Slide Number Placeholder 3">
            <a:extLst>
              <a:ext uri="{FF2B5EF4-FFF2-40B4-BE49-F238E27FC236}">
                <a16:creationId xmlns:a16="http://schemas.microsoft.com/office/drawing/2014/main" id="{70028F5C-4483-1D40-A17E-066D3B154D5C}"/>
              </a:ext>
            </a:extLst>
          </p:cNvPr>
          <p:cNvSpPr>
            <a:spLocks noGrp="1"/>
          </p:cNvSpPr>
          <p:nvPr>
            <p:ph type="sldNum" sz="quarter" idx="12"/>
          </p:nvPr>
        </p:nvSpPr>
        <p:spPr>
          <a:xfrm>
            <a:off x="11801138" y="6605194"/>
            <a:ext cx="390861" cy="252805"/>
          </a:xfrm>
        </p:spPr>
        <p:txBody>
          <a:bodyPr/>
          <a:lstStyle/>
          <a:p>
            <a:fld id="{76A300BC-ADB5-F843-A184-D493ABB41692}" type="slidenum">
              <a:rPr lang="en-US" smtClean="0"/>
              <a:t>2</a:t>
            </a:fld>
            <a:endParaRPr lang="en-US" dirty="0"/>
          </a:p>
        </p:txBody>
      </p:sp>
    </p:spTree>
    <p:extLst>
      <p:ext uri="{BB962C8B-B14F-4D97-AF65-F5344CB8AC3E}">
        <p14:creationId xmlns:p14="http://schemas.microsoft.com/office/powerpoint/2010/main" val="64905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B449-F625-C644-B347-F5B0D3A51587}"/>
              </a:ext>
            </a:extLst>
          </p:cNvPr>
          <p:cNvSpPr>
            <a:spLocks noGrp="1"/>
          </p:cNvSpPr>
          <p:nvPr>
            <p:ph type="title"/>
          </p:nvPr>
        </p:nvSpPr>
        <p:spPr>
          <a:xfrm>
            <a:off x="838200" y="-205483"/>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77227D0-A7B5-F747-9E64-CFB27235BE1E}"/>
              </a:ext>
            </a:extLst>
          </p:cNvPr>
          <p:cNvSpPr>
            <a:spLocks noGrp="1"/>
          </p:cNvSpPr>
          <p:nvPr>
            <p:ph idx="1"/>
          </p:nvPr>
        </p:nvSpPr>
        <p:spPr>
          <a:xfrm>
            <a:off x="0" y="-1"/>
            <a:ext cx="12192000" cy="7487323"/>
          </a:xfrm>
        </p:spPr>
        <p:txBody>
          <a:bodyPr>
            <a:normAutofit fontScale="92500" lnSpcReduction="20000"/>
          </a:bodyPr>
          <a:lstStyle/>
          <a:p>
            <a:pPr marL="0" indent="0">
              <a:buNone/>
            </a:pPr>
            <a:r>
              <a:rPr lang="en-US" sz="1700" dirty="0"/>
              <a:t>But for those that reject the Savior, they have to pay for their own sins!  In the justice of God, sins </a:t>
            </a:r>
            <a:r>
              <a:rPr lang="en-US" sz="1700" b="1" i="1" dirty="0"/>
              <a:t>have to be </a:t>
            </a:r>
            <a:r>
              <a:rPr lang="en-US" sz="1700" dirty="0"/>
              <a:t>paid for!  However, God has given all men the option of paying for their own sins, or the unbelievably generous offer of letting God </a:t>
            </a:r>
            <a:r>
              <a:rPr lang="en-US" sz="1700" b="1" i="1" dirty="0"/>
              <a:t>Himself</a:t>
            </a:r>
            <a:r>
              <a:rPr lang="en-US" sz="1700" dirty="0"/>
              <a:t> pay 				 for them through Jesus and His substitutionary sacrificial work on the cross. 	 						 </a:t>
            </a:r>
            <a:r>
              <a:rPr lang="en-US" sz="1700" b="1" dirty="0"/>
              <a:t>[Heb. 10:26-31]   												 </a:t>
            </a:r>
            <a:r>
              <a:rPr lang="en-US" sz="1700" dirty="0"/>
              <a:t>To refuse this offer is the worst move a person can make!  To be under the judgmental wrath of God is truly 				 a curse upon the life of the existence of that person!  Esau knew God and never felt the need to seek God or 				 to respond to Him!  He simply did not take God seriously. It was a very sad thing, because as I read the story, 				 he was a pretty good guy.  I actually like him better than Jacob. But his attitude toward God was atrocious!  				 And, it rubbed off on 	his descendants!  You see, </a:t>
            </a:r>
            <a:r>
              <a:rPr lang="en-US" sz="1700" b="1" i="1" dirty="0"/>
              <a:t>that</a:t>
            </a:r>
            <a:r>
              <a:rPr lang="en-US" sz="1700" dirty="0"/>
              <a:t> is the problem right there!  We think we stand alone, 				 </a:t>
            </a:r>
            <a:r>
              <a:rPr lang="en-US" sz="1700" b="1" i="1" dirty="0"/>
              <a:t>but</a:t>
            </a:r>
            <a:r>
              <a:rPr lang="en-US" sz="1700" dirty="0"/>
              <a:t> our attitude toward God is definitely passed on generationally - to our children and our children’s 				 children and beyond! The tragedy does not end with you or I.  We pass it on like a genetic trait!  God is 				 speaking through His messenger/prophet, Malachi here, and He is saying that the descendants of Esau were 				 under His wrath! As they had developed into a powerful nation, they had given themselves over to idolatry 				 which had worsened with the successive generations. *Now, this is not as glaring of an example as the 			 	 Edomites passing on their neglect of God, but the old European cultures often did not (and still do not) express their love to each other!  It is a trait they generally have shared.  They often </a:t>
            </a:r>
            <a:r>
              <a:rPr lang="en-US" sz="1700" i="1" dirty="0"/>
              <a:t>showed</a:t>
            </a:r>
            <a:r>
              <a:rPr lang="en-US" sz="1700" dirty="0"/>
              <a:t> love to each other, but probably more often did not even do that - depending on the individual families. I have known many a family of European origins that are terrible at verbally expressing or showing love to each other!  And it is a terrible shame, because, you see, love is from God, and the better we are at affirming our love for each other, the more joy there is in life together!  To fight it, ignore it, is to lose out on a wealth of pleasures that God has bequeathed us by bestowing upon us His own image at creation!  We were created to love - first God, and then to love each other.  Jesus said that, right?!  Living without the warmth of expressed love is like eating dessert without being able to taste its sweetness!  The Edomites, the Canaanites, became strongly demon-influenced cultures, prone to evil, and God states that He is against them!  They arrogantly respond that “</a:t>
            </a:r>
            <a:r>
              <a:rPr lang="en-US" sz="1700" i="1" dirty="0"/>
              <a:t>We will rebuild!</a:t>
            </a:r>
            <a:r>
              <a:rPr lang="en-US" sz="1700" dirty="0"/>
              <a:t>” and God responds, “</a:t>
            </a:r>
            <a:r>
              <a:rPr lang="en-US" sz="1700" i="1" dirty="0"/>
              <a:t>Go ahead – rebuild, and I’ll knock it down again!”  </a:t>
            </a:r>
            <a:r>
              <a:rPr lang="en-US" sz="1700" dirty="0"/>
              <a:t>You see, when God opposes you, you are truly lost!  Resistance to God is a totally losing proposition!  Even if you succeed with money, fame, or power, it will be unsatisfying – a source of despair and discontent.  Look at our own culture.  Everyone wants to be a multi-millionaire, but I firmly believe the wealthiest among us are the most miserable!  Psychiatrists, prescription drugs, endless affairs, perversion, and of course, multiple divorces are the result. The kids in these families generally seem to hate their parents, or use them for their money.  They disproportionately overdose and die in young adulthood, or commit suicide!  The lives of the rich and famous are characterized by loveless self-indulgence and a downward spiral of self-destruction!  </a:t>
            </a:r>
            <a:r>
              <a:rPr lang="en-US" sz="1700" b="1" i="1" dirty="0"/>
              <a:t>This</a:t>
            </a:r>
            <a:r>
              <a:rPr lang="en-US" sz="1700" dirty="0"/>
              <a:t> is the experiencing of God’s wrath!  The sad and pathetic emptiness of playing god! 	 ~So how do the cursed nations, and cursed cultures of God’s enemies cause the response we see in</a:t>
            </a:r>
            <a:r>
              <a:rPr lang="en-US" sz="1700" b="1" dirty="0"/>
              <a:t> [Vs. 5]</a:t>
            </a:r>
            <a:r>
              <a:rPr lang="en-US" sz="1700" dirty="0"/>
              <a:t>?!  It says here that when Israel sees the wrath of God against Edom, they will be impressed with their God, to know that His reach encompasses not only all of Israel, but envelopes all those hostile to Israel and to Israel’s God!  Every culture of Malachi’s day had their own gods.  Their gods were thought to be territorial –their power limited to remain within the territories of the country that worshipped them.  So, what even most Israelites did seem to grasp, is that Yahweh/God’s reach honors no borders!  He is </a:t>
            </a:r>
            <a:r>
              <a:rPr lang="en-US" sz="1700" b="1" i="1" dirty="0"/>
              <a:t>the God of all things – </a:t>
            </a:r>
            <a:r>
              <a:rPr lang="en-US" sz="1700" dirty="0"/>
              <a:t> in the heavenly realms </a:t>
            </a:r>
            <a:r>
              <a:rPr lang="en-US" sz="1700" i="1" dirty="0"/>
              <a:t>and</a:t>
            </a:r>
            <a:r>
              <a:rPr lang="en-US" sz="1700" dirty="0"/>
              <a:t> the earthly realms! There can be no limits upon Him that He does not place upon Himself… and, fortunately for His friends, </a:t>
            </a:r>
            <a:r>
              <a:rPr lang="en-US" sz="1700" b="1" i="1" dirty="0"/>
              <a:t>there are plenty of those</a:t>
            </a:r>
            <a:r>
              <a:rPr lang="en-US" sz="1700" dirty="0"/>
              <a:t>!  For instance, the Bible reveals that He does not </a:t>
            </a:r>
            <a:r>
              <a:rPr lang="en-US" sz="1700" b="1" dirty="0"/>
              <a:t>lie</a:t>
            </a:r>
            <a:r>
              <a:rPr lang="en-US" sz="1700" dirty="0"/>
              <a:t>, or </a:t>
            </a:r>
            <a:r>
              <a:rPr lang="en-US" sz="1700" b="1" dirty="0"/>
              <a:t>show favoritism!</a:t>
            </a:r>
            <a:r>
              <a:rPr lang="en-US" sz="1700" dirty="0"/>
              <a:t>  The scriptures reveal that He is </a:t>
            </a:r>
            <a:r>
              <a:rPr lang="en-US" sz="1700" b="1" dirty="0"/>
              <a:t>patient</a:t>
            </a:r>
            <a:r>
              <a:rPr lang="en-US" sz="1700" dirty="0"/>
              <a:t> with rebels </a:t>
            </a:r>
            <a:r>
              <a:rPr lang="en-US" sz="1700" b="1" dirty="0"/>
              <a:t>[2 Pet. 3:9].  </a:t>
            </a:r>
            <a:r>
              <a:rPr lang="en-US" sz="1700" dirty="0"/>
              <a:t>It says that He is not happy about the death of anyone – even that of His enemies!  He is ‘long-suffering”!  Yet, understand that the abject misery and often-premature death of His enemies is a clear and merciful warning to others!  It should be recognized as “</a:t>
            </a:r>
            <a:r>
              <a:rPr lang="en-US" sz="1700" i="1" dirty="0"/>
              <a:t>a shot over the bow</a:t>
            </a:r>
            <a:r>
              <a:rPr lang="en-US" sz="1700" dirty="0"/>
              <a:t>” to everyone who disregards the True God of Creation, and arrogantly turns their back on Him – who ignore Him to go do their own thing in their own way!  So, yes, “</a:t>
            </a:r>
            <a:r>
              <a:rPr lang="en-US" sz="1700" b="1" i="1" dirty="0"/>
              <a:t>Jacob I have loved, and Esau I have hated!</a:t>
            </a:r>
            <a:r>
              <a:rPr lang="en-US" sz="1700" dirty="0"/>
              <a:t>”, based upon their behavior and attitude toward Him.  Jacob was underhanded, but he took time out on a regular basis to build alters so that he might deal with his sins properly before God and humbly ask Him what he should do next, and where he should go. He included God in His life – prominently – and, although he did not always listen to God, He often did!</a:t>
            </a:r>
          </a:p>
        </p:txBody>
      </p:sp>
      <p:pic>
        <p:nvPicPr>
          <p:cNvPr id="5" name="Picture 4">
            <a:extLst>
              <a:ext uri="{FF2B5EF4-FFF2-40B4-BE49-F238E27FC236}">
                <a16:creationId xmlns:a16="http://schemas.microsoft.com/office/drawing/2014/main" id="{F7B15351-CD5A-4844-A06F-0A43C1340AC0}"/>
              </a:ext>
            </a:extLst>
          </p:cNvPr>
          <p:cNvPicPr>
            <a:picLocks noChangeAspect="1"/>
          </p:cNvPicPr>
          <p:nvPr/>
        </p:nvPicPr>
        <p:blipFill>
          <a:blip r:embed="rId3"/>
          <a:stretch>
            <a:fillRect/>
          </a:stretch>
        </p:blipFill>
        <p:spPr>
          <a:xfrm>
            <a:off x="9014908" y="259925"/>
            <a:ext cx="3093346" cy="2085242"/>
          </a:xfrm>
          <a:prstGeom prst="rect">
            <a:avLst/>
          </a:prstGeom>
        </p:spPr>
      </p:pic>
      <p:sp>
        <p:nvSpPr>
          <p:cNvPr id="6" name="Slide Number Placeholder 5">
            <a:extLst>
              <a:ext uri="{FF2B5EF4-FFF2-40B4-BE49-F238E27FC236}">
                <a16:creationId xmlns:a16="http://schemas.microsoft.com/office/drawing/2014/main" id="{9A663E07-05E2-4242-8F1E-073F406FCC1F}"/>
              </a:ext>
            </a:extLst>
          </p:cNvPr>
          <p:cNvSpPr>
            <a:spLocks noGrp="1"/>
          </p:cNvSpPr>
          <p:nvPr>
            <p:ph type="sldNum" sz="quarter" idx="12"/>
          </p:nvPr>
        </p:nvSpPr>
        <p:spPr>
          <a:xfrm>
            <a:off x="11865684" y="6454588"/>
            <a:ext cx="326315" cy="403412"/>
          </a:xfrm>
        </p:spPr>
        <p:txBody>
          <a:bodyPr/>
          <a:lstStyle/>
          <a:p>
            <a:fld id="{76A300BC-ADB5-F843-A184-D493ABB41692}" type="slidenum">
              <a:rPr lang="en-US" smtClean="0"/>
              <a:t>3</a:t>
            </a:fld>
            <a:endParaRPr lang="en-US" dirty="0"/>
          </a:p>
        </p:txBody>
      </p:sp>
    </p:spTree>
    <p:extLst>
      <p:ext uri="{BB962C8B-B14F-4D97-AF65-F5344CB8AC3E}">
        <p14:creationId xmlns:p14="http://schemas.microsoft.com/office/powerpoint/2010/main" val="64769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B449-F625-C644-B347-F5B0D3A51587}"/>
              </a:ext>
            </a:extLst>
          </p:cNvPr>
          <p:cNvSpPr>
            <a:spLocks noGrp="1"/>
          </p:cNvSpPr>
          <p:nvPr>
            <p:ph type="title"/>
          </p:nvPr>
        </p:nvSpPr>
        <p:spPr>
          <a:xfrm>
            <a:off x="838200" y="-205483"/>
            <a:ext cx="10515600" cy="8219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77227D0-A7B5-F747-9E64-CFB27235BE1E}"/>
              </a:ext>
            </a:extLst>
          </p:cNvPr>
          <p:cNvSpPr>
            <a:spLocks noGrp="1"/>
          </p:cNvSpPr>
          <p:nvPr>
            <p:ph idx="1"/>
          </p:nvPr>
        </p:nvSpPr>
        <p:spPr>
          <a:xfrm>
            <a:off x="0" y="0"/>
            <a:ext cx="12192000" cy="7067774"/>
          </a:xfrm>
        </p:spPr>
        <p:txBody>
          <a:bodyPr>
            <a:normAutofit fontScale="92500" lnSpcReduction="20000"/>
          </a:bodyPr>
          <a:lstStyle/>
          <a:p>
            <a:pPr marL="0" indent="0">
              <a:buNone/>
            </a:pPr>
            <a:r>
              <a:rPr lang="en-US" sz="1700" dirty="0"/>
              <a:t>~In </a:t>
            </a:r>
            <a:r>
              <a:rPr lang="en-US" sz="1700" b="1" dirty="0"/>
              <a:t>Rom. 9</a:t>
            </a:r>
            <a:r>
              <a:rPr lang="en-US" sz="1700" dirty="0"/>
              <a:t>, Paul drew attention to these words when he quoted this passage from Hezekiah, who in turn was referencing the Prophet Isaiah who described the retributive wrath of God against Esau’s descendants, the Edomites in Isaiah 34!  Edom had had an adversarial 		 relationship with Israel since refusing them a path north into Canaan to fulfill Gods command to them.  They were to wage 		 war upon Canaan’s decadent inhabitants, and take it away from them!  The king of Edom made them go around!  Yet, God 		 would not let Joshua, Israel’s leader, go after and punish the Edomites. After all, they were family of a kind!  They, after all, 		 were not under God’s judgment at that time, as the Canaanites were.  So the Israelites were to leave them alone.  But God 	 remembered. Esau’s descendants never forgot either, and never attempted to mend fences. So, God chose Jacob, the 			 younger of the two brothers, based upon something He knew about Jacob, or something He knew about Esau, or both.  			 God did not hate Esau arbitrarily as an individual.  Like I said before, Esau is not revealed as a particularly bad man in the 			 scriptural narratives that include him.  He seems to be solely a man of the earth – relying upon his 5 senses and upon his 			 own self-sufficiency to inform him of whether God interested him or not – or whether there was any need of Him!  His natural physical strength and good health, and his wealth and security, told him that he did not need God!  And so He was just another foolish man of the world!  Not a bad man, but a foolish and shallow one!  And… tragically, his descendants seemed to inherit that trait from him!  They knew of Yahweh/God through their forefather, Abraham and Isaac, but they chose as their god the idol </a:t>
            </a:r>
            <a:r>
              <a:rPr lang="en-US" sz="1700" dirty="0" err="1"/>
              <a:t>Qos</a:t>
            </a:r>
            <a:r>
              <a:rPr lang="en-US" sz="1700" dirty="0"/>
              <a:t> (also called </a:t>
            </a:r>
            <a:r>
              <a:rPr lang="en-US" sz="1700" dirty="0" err="1"/>
              <a:t>Qaus</a:t>
            </a:r>
            <a:r>
              <a:rPr lang="en-US" sz="1700" dirty="0"/>
              <a:t>).  He was the god of storms, and of warfare.  He shared many traits with Yahweh, but he was not Yahweh – not even close!  So why make up a God </a:t>
            </a:r>
            <a:r>
              <a:rPr lang="en-US" sz="1700" b="1" i="1" dirty="0"/>
              <a:t>like</a:t>
            </a:r>
            <a:r>
              <a:rPr lang="en-US" sz="1700" dirty="0"/>
              <a:t> Yahweh, rather than just worship Yahweh Himself?!  Certainly because He was </a:t>
            </a:r>
            <a:r>
              <a:rPr lang="en-US" sz="1700" b="1" i="1" dirty="0"/>
              <a:t>too moral</a:t>
            </a:r>
            <a:r>
              <a:rPr lang="en-US" sz="1700" dirty="0"/>
              <a:t>.  He defined righteousness for his people and then commanded them to </a:t>
            </a:r>
            <a:r>
              <a:rPr lang="en-US" sz="1700" b="1" i="1" dirty="0"/>
              <a:t>be</a:t>
            </a:r>
            <a:r>
              <a:rPr lang="en-US" sz="1700" dirty="0"/>
              <a:t> righteous!  No other god on earth was holy and righteous as Yahweh was!  Because the Edomites did not want God’s righteous oversight upon their lives, they chose to distance themselves from the the God of Abraham and Isaac, and they numbered themselves with Yahweh’s enemies!  They were His enemies because Yahweh God had commanded all people everywhere to worship no other gods but Him!  But it is believed by historians and archaeologists, that the Edomites were polytheistic, worshipping not just </a:t>
            </a:r>
            <a:r>
              <a:rPr lang="en-US" sz="1700" dirty="0" err="1"/>
              <a:t>Qos</a:t>
            </a:r>
            <a:r>
              <a:rPr lang="en-US" sz="1700" dirty="0"/>
              <a:t>, but Baal, and Asherah, and others like them!  Now,.. most of the idolatry in that time and that region of the world were based upon fertility cults and the manifestations of the worship of these gods were perverted in the extreme!  It was pure evil with little or no </a:t>
            </a:r>
            <a:r>
              <a:rPr lang="en-US" sz="1700" b="1" dirty="0"/>
              <a:t>love, kindness</a:t>
            </a:r>
            <a:r>
              <a:rPr lang="en-US" sz="1700" dirty="0"/>
              <a:t>, or </a:t>
            </a:r>
            <a:r>
              <a:rPr lang="en-US" sz="1700" b="1" dirty="0"/>
              <a:t>compassion</a:t>
            </a:r>
            <a:r>
              <a:rPr lang="en-US" sz="1700" dirty="0"/>
              <a:t> in it!  It became their national culture!   Now,.. people were created with the image of God, and He reveals that the primary feature of His personality/image is His love. So humans were given that attribute of God’s.  To then live in a culture where there is little natural love is to live in a culture bereft of God’s image!  The people of a culture like that are </a:t>
            </a:r>
            <a:r>
              <a:rPr lang="en-US" sz="1700" i="1" dirty="0"/>
              <a:t>unrecognizable as God’s image-bearers</a:t>
            </a:r>
            <a:r>
              <a:rPr lang="en-US" sz="1700" dirty="0"/>
              <a:t>, and they belong more in the realm of the animal kingdom!  Actually, the animals don’t even have the ability to invent evil and to expand on it/make it exponentially worse, as humans do!  But the animal world is at least known for being </a:t>
            </a:r>
            <a:r>
              <a:rPr lang="en-US" sz="1700" b="1" dirty="0"/>
              <a:t>predatory!</a:t>
            </a:r>
            <a:r>
              <a:rPr lang="en-US" sz="1700" dirty="0"/>
              <a:t>  There is no compassion it!  Likewise with the Edomites!  They had disabused themselves of the truth and of the True God and had done so consistently enough that they had earned their place on His incorrigible enemies list!  				 ~God, in contrast, stands alone!  He </a:t>
            </a:r>
            <a:r>
              <a:rPr lang="en-US" sz="1700" b="1" i="1" dirty="0"/>
              <a:t>is</a:t>
            </a:r>
            <a:r>
              <a:rPr lang="en-US" sz="1700" dirty="0"/>
              <a:t> compassionate!  He leads the way in love!  If you want to know how to love and how to respond to love, look to Him!  He’s the expert on love, and has been from eternity past!  How did He do it?  Well, He practiced </a:t>
            </a:r>
            <a:r>
              <a:rPr lang="en-US" sz="1700" b="1" i="1" dirty="0"/>
              <a:t>agape love</a:t>
            </a:r>
            <a:r>
              <a:rPr lang="en-US" sz="1700" dirty="0"/>
              <a:t>.  Agape love is characterized by unconditional, self-sacrificing love that is more focused on someone else’s well-being than our own!  God certainly has modeled that kind of love!  He has loved His people selflessly, yet has gotten comparatively little in return!  His love has cost Him, and cost Him, and cost Him – yet He continues to love! And He patiently waits for us to respond as we should!  That love was shown in all its immense splendor at the cross of Jesus Christ!  There He suffered, and the Eternal, unlimited One, Jesus Christs, took on the dark limitations of death – the death that justice meant for me!  </a:t>
            </a:r>
            <a:r>
              <a:rPr lang="en-US" sz="1700" i="1" dirty="0"/>
              <a:t>And He did it all for </a:t>
            </a:r>
            <a:r>
              <a:rPr lang="en-US" sz="1700" b="1" i="1" dirty="0"/>
              <a:t>me</a:t>
            </a:r>
            <a:r>
              <a:rPr lang="en-US" sz="1700" i="1" dirty="0"/>
              <a:t> - f</a:t>
            </a:r>
            <a:r>
              <a:rPr lang="en-US" sz="1700" dirty="0"/>
              <a:t>or </a:t>
            </a:r>
            <a:r>
              <a:rPr lang="en-US" sz="1700" b="1" dirty="0"/>
              <a:t>you</a:t>
            </a:r>
            <a:r>
              <a:rPr lang="en-US" sz="1700" dirty="0"/>
              <a:t> - </a:t>
            </a:r>
            <a:r>
              <a:rPr lang="en-US" sz="1700" i="1" dirty="0"/>
              <a:t>for </a:t>
            </a:r>
            <a:r>
              <a:rPr lang="en-US" sz="1700" b="1" i="1" dirty="0"/>
              <a:t>the world</a:t>
            </a:r>
            <a:r>
              <a:rPr lang="en-US" sz="1700" dirty="0"/>
              <a:t>!  In doing so, </a:t>
            </a:r>
            <a:r>
              <a:rPr lang="en-US" sz="1700" b="1" dirty="0"/>
              <a:t>John 12:32 </a:t>
            </a:r>
            <a:r>
              <a:rPr lang="en-US" sz="1700" dirty="0"/>
              <a:t>says that He would “</a:t>
            </a:r>
            <a:r>
              <a:rPr lang="en-US" sz="1700" b="1" i="1" dirty="0"/>
              <a:t>draw all men to himself</a:t>
            </a:r>
            <a:r>
              <a:rPr lang="en-US" sz="1700" dirty="0"/>
              <a:t>”!  That’s love!  And I might add - that’s opportunity!  The Edomites squandered their opportunities, and kept on doing so.  </a:t>
            </a:r>
            <a:r>
              <a:rPr lang="en-US" sz="1500" b="1" dirty="0"/>
              <a:t>DON’T BE THEM!</a:t>
            </a:r>
            <a:r>
              <a:rPr lang="en-US" sz="1700" dirty="0"/>
              <a:t>  Let yourself be drawn in to the love of God, rather than be numbered with His enemies!  Believe in His Son, Jesus!  Entrust yourself over to the One who loves you enough to give His life for you!  Don’t walk!  Run to Him!  Not tomorrow!  Not even today!  Now!  Just let go!  Let it happen!  Be numbered with the friends of God – today!  Let Him love you.  Put your faith and trust on Him!  </a:t>
            </a:r>
            <a:r>
              <a:rPr lang="en-US" sz="1700" b="1" i="1" dirty="0"/>
              <a:t>You can be on the right side of this, literally in a matter of seconds!  Talk to Him!  He’ll listen!</a:t>
            </a:r>
          </a:p>
        </p:txBody>
      </p:sp>
      <p:sp>
        <p:nvSpPr>
          <p:cNvPr id="4" name="Slide Number Placeholder 3">
            <a:extLst>
              <a:ext uri="{FF2B5EF4-FFF2-40B4-BE49-F238E27FC236}">
                <a16:creationId xmlns:a16="http://schemas.microsoft.com/office/drawing/2014/main" id="{A46603F0-E055-154B-80A3-EC9157EB70D6}"/>
              </a:ext>
            </a:extLst>
          </p:cNvPr>
          <p:cNvSpPr>
            <a:spLocks noGrp="1"/>
          </p:cNvSpPr>
          <p:nvPr>
            <p:ph type="sldNum" sz="quarter" idx="12"/>
          </p:nvPr>
        </p:nvSpPr>
        <p:spPr>
          <a:xfrm>
            <a:off x="11908714" y="6476104"/>
            <a:ext cx="283285" cy="381896"/>
          </a:xfrm>
        </p:spPr>
        <p:txBody>
          <a:bodyPr/>
          <a:lstStyle/>
          <a:p>
            <a:fld id="{76A300BC-ADB5-F843-A184-D493ABB41692}" type="slidenum">
              <a:rPr lang="en-US" smtClean="0"/>
              <a:t>4</a:t>
            </a:fld>
            <a:endParaRPr lang="en-US" dirty="0"/>
          </a:p>
        </p:txBody>
      </p:sp>
      <p:pic>
        <p:nvPicPr>
          <p:cNvPr id="6" name="Picture 5">
            <a:extLst>
              <a:ext uri="{FF2B5EF4-FFF2-40B4-BE49-F238E27FC236}">
                <a16:creationId xmlns:a16="http://schemas.microsoft.com/office/drawing/2014/main" id="{90F802AD-BB58-C247-BB1F-7AA445576AD3}"/>
              </a:ext>
            </a:extLst>
          </p:cNvPr>
          <p:cNvPicPr>
            <a:picLocks noChangeAspect="1"/>
          </p:cNvPicPr>
          <p:nvPr/>
        </p:nvPicPr>
        <p:blipFill>
          <a:blip r:embed="rId3"/>
          <a:stretch>
            <a:fillRect/>
          </a:stretch>
        </p:blipFill>
        <p:spPr>
          <a:xfrm>
            <a:off x="10262795" y="266476"/>
            <a:ext cx="1787561" cy="1466359"/>
          </a:xfrm>
          <a:prstGeom prst="rect">
            <a:avLst/>
          </a:prstGeom>
        </p:spPr>
      </p:pic>
    </p:spTree>
    <p:extLst>
      <p:ext uri="{BB962C8B-B14F-4D97-AF65-F5344CB8AC3E}">
        <p14:creationId xmlns:p14="http://schemas.microsoft.com/office/powerpoint/2010/main" val="206757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4649</TotalTime>
  <Words>128</Words>
  <Application>Microsoft Macintosh PowerPoint</Application>
  <PresentationFormat>Widescreen</PresentationFormat>
  <Paragraphs>17</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75</cp:revision>
  <cp:lastPrinted>2026-04-26T13:14:10Z</cp:lastPrinted>
  <dcterms:created xsi:type="dcterms:W3CDTF">2026-04-21T18:17:49Z</dcterms:created>
  <dcterms:modified xsi:type="dcterms:W3CDTF">2026-04-26T13:14:53Z</dcterms:modified>
</cp:coreProperties>
</file>