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89" r:id="rId3"/>
    <p:sldId id="290" r:id="rId4"/>
    <p:sldId id="29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5858"/>
  </p:normalViewPr>
  <p:slideViewPr>
    <p:cSldViewPr snapToGrid="0" snapToObjects="1">
      <p:cViewPr varScale="1">
        <p:scale>
          <a:sx n="60" d="100"/>
          <a:sy n="60" d="100"/>
        </p:scale>
        <p:origin x="184" y="11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0C14E-C327-2347-ABA4-3D1DBE53635C}" type="datetimeFigureOut">
              <a:rPr lang="en-US" smtClean="0"/>
              <a:t>5/31/26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27F13-6AEC-304B-A41E-E11BED6FEF43}" type="slidenum">
              <a:rPr lang="en-US" smtClean="0"/>
              <a:t>‹#›</a:t>
            </a:fld>
            <a:endParaRPr lang="en-US"/>
          </a:p>
        </p:txBody>
      </p:sp>
    </p:spTree>
    <p:extLst>
      <p:ext uri="{BB962C8B-B14F-4D97-AF65-F5344CB8AC3E}">
        <p14:creationId xmlns:p14="http://schemas.microsoft.com/office/powerpoint/2010/main" val="296196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27F13-6AEC-304B-A41E-E11BED6FEF43}" type="slidenum">
              <a:rPr lang="en-US" smtClean="0"/>
              <a:t>4</a:t>
            </a:fld>
            <a:endParaRPr lang="en-US"/>
          </a:p>
        </p:txBody>
      </p:sp>
    </p:spTree>
    <p:extLst>
      <p:ext uri="{BB962C8B-B14F-4D97-AF65-F5344CB8AC3E}">
        <p14:creationId xmlns:p14="http://schemas.microsoft.com/office/powerpoint/2010/main" val="103914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E90F-D28C-7648-B17E-D4863871A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368447-AE14-EA4A-830D-EE59394CCA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B60BBD-F199-EC45-A9EF-D2C2FC51417C}"/>
              </a:ext>
            </a:extLst>
          </p:cNvPr>
          <p:cNvSpPr>
            <a:spLocks noGrp="1"/>
          </p:cNvSpPr>
          <p:nvPr>
            <p:ph type="dt" sz="half" idx="10"/>
          </p:nvPr>
        </p:nvSpPr>
        <p:spPr/>
        <p:txBody>
          <a:bodyPr/>
          <a:lstStyle/>
          <a:p>
            <a:fld id="{36682BC5-7CA2-8D49-BDAE-0106B13F9AA8}" type="datetime1">
              <a:rPr lang="en-US" smtClean="0"/>
              <a:t>5/31/26</a:t>
            </a:fld>
            <a:endParaRPr lang="en-US"/>
          </a:p>
        </p:txBody>
      </p:sp>
      <p:sp>
        <p:nvSpPr>
          <p:cNvPr id="5" name="Footer Placeholder 4">
            <a:extLst>
              <a:ext uri="{FF2B5EF4-FFF2-40B4-BE49-F238E27FC236}">
                <a16:creationId xmlns:a16="http://schemas.microsoft.com/office/drawing/2014/main" id="{51793E07-37EE-7346-9E4E-BC4B972A9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D9259-5A25-1542-94A2-A7851AFA81C5}"/>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131630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9FB4-98AC-134F-932E-7A1077BC35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1112AF-77FC-9C46-AE14-8DD473CEDC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0A3C8-46AD-E045-B742-55CFF54C90A9}"/>
              </a:ext>
            </a:extLst>
          </p:cNvPr>
          <p:cNvSpPr>
            <a:spLocks noGrp="1"/>
          </p:cNvSpPr>
          <p:nvPr>
            <p:ph type="dt" sz="half" idx="10"/>
          </p:nvPr>
        </p:nvSpPr>
        <p:spPr/>
        <p:txBody>
          <a:bodyPr/>
          <a:lstStyle/>
          <a:p>
            <a:fld id="{3ED686EE-637C-F845-85EB-03CE1FA895FA}" type="datetime1">
              <a:rPr lang="en-US" smtClean="0"/>
              <a:t>5/31/26</a:t>
            </a:fld>
            <a:endParaRPr lang="en-US"/>
          </a:p>
        </p:txBody>
      </p:sp>
      <p:sp>
        <p:nvSpPr>
          <p:cNvPr id="5" name="Footer Placeholder 4">
            <a:extLst>
              <a:ext uri="{FF2B5EF4-FFF2-40B4-BE49-F238E27FC236}">
                <a16:creationId xmlns:a16="http://schemas.microsoft.com/office/drawing/2014/main" id="{3103E482-8C13-164C-9A39-A6588C394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FA2BC-982C-FC48-A305-B16D35DE49E7}"/>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85141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1112F-D664-4C4A-8E2F-9E01D52C68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D00963-727D-CF4B-A04C-DA93694023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EF743-5D25-9443-ABE0-82CC4523F2F6}"/>
              </a:ext>
            </a:extLst>
          </p:cNvPr>
          <p:cNvSpPr>
            <a:spLocks noGrp="1"/>
          </p:cNvSpPr>
          <p:nvPr>
            <p:ph type="dt" sz="half" idx="10"/>
          </p:nvPr>
        </p:nvSpPr>
        <p:spPr/>
        <p:txBody>
          <a:bodyPr/>
          <a:lstStyle/>
          <a:p>
            <a:fld id="{30231C23-C424-6342-BFBE-07BFF27150B6}" type="datetime1">
              <a:rPr lang="en-US" smtClean="0"/>
              <a:t>5/31/26</a:t>
            </a:fld>
            <a:endParaRPr lang="en-US"/>
          </a:p>
        </p:txBody>
      </p:sp>
      <p:sp>
        <p:nvSpPr>
          <p:cNvPr id="5" name="Footer Placeholder 4">
            <a:extLst>
              <a:ext uri="{FF2B5EF4-FFF2-40B4-BE49-F238E27FC236}">
                <a16:creationId xmlns:a16="http://schemas.microsoft.com/office/drawing/2014/main" id="{A14E7797-94E2-214E-90DE-4BBC50AF8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24C2B-11AC-8743-B885-4E17CE13D259}"/>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315079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E8E9-8F87-E741-BDD7-2F33E83FC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ED523-71E7-1C4F-BB12-0140E03A43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91A9-1F53-DF4E-9C64-F06868766CBC}"/>
              </a:ext>
            </a:extLst>
          </p:cNvPr>
          <p:cNvSpPr>
            <a:spLocks noGrp="1"/>
          </p:cNvSpPr>
          <p:nvPr>
            <p:ph type="dt" sz="half" idx="10"/>
          </p:nvPr>
        </p:nvSpPr>
        <p:spPr/>
        <p:txBody>
          <a:bodyPr/>
          <a:lstStyle/>
          <a:p>
            <a:fld id="{8D5910F7-0101-8D4C-B573-800FBE311040}" type="datetime1">
              <a:rPr lang="en-US" smtClean="0"/>
              <a:t>5/31/26</a:t>
            </a:fld>
            <a:endParaRPr lang="en-US"/>
          </a:p>
        </p:txBody>
      </p:sp>
      <p:sp>
        <p:nvSpPr>
          <p:cNvPr id="5" name="Footer Placeholder 4">
            <a:extLst>
              <a:ext uri="{FF2B5EF4-FFF2-40B4-BE49-F238E27FC236}">
                <a16:creationId xmlns:a16="http://schemas.microsoft.com/office/drawing/2014/main" id="{C8BF19F4-78E8-3940-A362-3C600B396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FCD51-B810-CD47-9858-18D6D02F3D68}"/>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396047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F2C1-5D53-6F4F-B5DD-FCCBF39C6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47BEA-0A9F-3442-A0AB-A7BCB9A97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EC0B00-DBDD-C749-9315-22B81B3B7D41}"/>
              </a:ext>
            </a:extLst>
          </p:cNvPr>
          <p:cNvSpPr>
            <a:spLocks noGrp="1"/>
          </p:cNvSpPr>
          <p:nvPr>
            <p:ph type="dt" sz="half" idx="10"/>
          </p:nvPr>
        </p:nvSpPr>
        <p:spPr/>
        <p:txBody>
          <a:bodyPr/>
          <a:lstStyle/>
          <a:p>
            <a:fld id="{217055D5-CFCE-EF44-95E0-30B0F6EC0667}" type="datetime1">
              <a:rPr lang="en-US" smtClean="0"/>
              <a:t>5/31/26</a:t>
            </a:fld>
            <a:endParaRPr lang="en-US"/>
          </a:p>
        </p:txBody>
      </p:sp>
      <p:sp>
        <p:nvSpPr>
          <p:cNvPr id="5" name="Footer Placeholder 4">
            <a:extLst>
              <a:ext uri="{FF2B5EF4-FFF2-40B4-BE49-F238E27FC236}">
                <a16:creationId xmlns:a16="http://schemas.microsoft.com/office/drawing/2014/main" id="{02B03CB4-9B38-D542-AE74-F338B915F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2E02D-9749-D340-9569-AE6044817EDF}"/>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93147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710B-9124-2F40-9307-CB6B17CC8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C3E3E-8614-2748-9588-01B4D9070B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51E05-E741-2E4C-BE6E-0C80B0CB98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0958C-648D-F543-8D72-E9F0E3305971}"/>
              </a:ext>
            </a:extLst>
          </p:cNvPr>
          <p:cNvSpPr>
            <a:spLocks noGrp="1"/>
          </p:cNvSpPr>
          <p:nvPr>
            <p:ph type="dt" sz="half" idx="10"/>
          </p:nvPr>
        </p:nvSpPr>
        <p:spPr/>
        <p:txBody>
          <a:bodyPr/>
          <a:lstStyle/>
          <a:p>
            <a:fld id="{F4FFAA5E-293F-C245-A5CB-6F20F02882FE}" type="datetime1">
              <a:rPr lang="en-US" smtClean="0"/>
              <a:t>5/31/26</a:t>
            </a:fld>
            <a:endParaRPr lang="en-US"/>
          </a:p>
        </p:txBody>
      </p:sp>
      <p:sp>
        <p:nvSpPr>
          <p:cNvPr id="6" name="Footer Placeholder 5">
            <a:extLst>
              <a:ext uri="{FF2B5EF4-FFF2-40B4-BE49-F238E27FC236}">
                <a16:creationId xmlns:a16="http://schemas.microsoft.com/office/drawing/2014/main" id="{547C5A77-F203-8148-A201-2CBCABC6D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1C17B-6EB4-6349-A532-FA74F3C1FFF9}"/>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99604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A6C-517E-7E4C-AC5A-5E7F8725C9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398D8-3915-D94D-98E1-5A00E24BF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4C9142-AC5B-7340-8CE1-988DB0DE22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1CF15-16D8-C146-B296-FD02A87FD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E5ED21-2BD6-754D-9CC9-E7E98F2FC4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509475-86A5-BC4C-A876-49C5B14E5195}"/>
              </a:ext>
            </a:extLst>
          </p:cNvPr>
          <p:cNvSpPr>
            <a:spLocks noGrp="1"/>
          </p:cNvSpPr>
          <p:nvPr>
            <p:ph type="dt" sz="half" idx="10"/>
          </p:nvPr>
        </p:nvSpPr>
        <p:spPr/>
        <p:txBody>
          <a:bodyPr/>
          <a:lstStyle/>
          <a:p>
            <a:fld id="{BF11E67B-5C98-E940-B6CC-9D8B1E968311}" type="datetime1">
              <a:rPr lang="en-US" smtClean="0"/>
              <a:t>5/31/26</a:t>
            </a:fld>
            <a:endParaRPr lang="en-US"/>
          </a:p>
        </p:txBody>
      </p:sp>
      <p:sp>
        <p:nvSpPr>
          <p:cNvPr id="8" name="Footer Placeholder 7">
            <a:extLst>
              <a:ext uri="{FF2B5EF4-FFF2-40B4-BE49-F238E27FC236}">
                <a16:creationId xmlns:a16="http://schemas.microsoft.com/office/drawing/2014/main" id="{85BC82FD-D3CE-5245-99D3-A3712E64C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FDEF6D-6BE8-884E-A861-41B8541FF4A4}"/>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244246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CE23-9F5B-F249-B749-34C1CADC36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033B4E-51AA-C74C-8B8F-680C6E140A15}"/>
              </a:ext>
            </a:extLst>
          </p:cNvPr>
          <p:cNvSpPr>
            <a:spLocks noGrp="1"/>
          </p:cNvSpPr>
          <p:nvPr>
            <p:ph type="dt" sz="half" idx="10"/>
          </p:nvPr>
        </p:nvSpPr>
        <p:spPr/>
        <p:txBody>
          <a:bodyPr/>
          <a:lstStyle/>
          <a:p>
            <a:fld id="{857AE34D-865F-6849-B576-B1611BD159EE}" type="datetime1">
              <a:rPr lang="en-US" smtClean="0"/>
              <a:t>5/31/26</a:t>
            </a:fld>
            <a:endParaRPr lang="en-US"/>
          </a:p>
        </p:txBody>
      </p:sp>
      <p:sp>
        <p:nvSpPr>
          <p:cNvPr id="4" name="Footer Placeholder 3">
            <a:extLst>
              <a:ext uri="{FF2B5EF4-FFF2-40B4-BE49-F238E27FC236}">
                <a16:creationId xmlns:a16="http://schemas.microsoft.com/office/drawing/2014/main" id="{FF29BCB5-E19B-784E-9E27-3F09E90DC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59605-7AA1-1B4D-A0C2-CEEDC7C07CE5}"/>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368558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EF649-1ABB-CF4D-AA9A-531B0BD84CB3}"/>
              </a:ext>
            </a:extLst>
          </p:cNvPr>
          <p:cNvSpPr>
            <a:spLocks noGrp="1"/>
          </p:cNvSpPr>
          <p:nvPr>
            <p:ph type="dt" sz="half" idx="10"/>
          </p:nvPr>
        </p:nvSpPr>
        <p:spPr/>
        <p:txBody>
          <a:bodyPr/>
          <a:lstStyle/>
          <a:p>
            <a:fld id="{57A46B7B-2CAE-1149-902F-19A75FF9BF12}" type="datetime1">
              <a:rPr lang="en-US" smtClean="0"/>
              <a:t>5/31/26</a:t>
            </a:fld>
            <a:endParaRPr lang="en-US"/>
          </a:p>
        </p:txBody>
      </p:sp>
      <p:sp>
        <p:nvSpPr>
          <p:cNvPr id="3" name="Footer Placeholder 2">
            <a:extLst>
              <a:ext uri="{FF2B5EF4-FFF2-40B4-BE49-F238E27FC236}">
                <a16:creationId xmlns:a16="http://schemas.microsoft.com/office/drawing/2014/main" id="{A7E5F3F2-B422-A14D-8981-056444CC77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1B5D5-D867-CC4A-9A3B-F6E08ADE5961}"/>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224162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5F17-8E1C-C84A-AB24-56B4533AD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2F638-BD49-3A40-AA8E-CA05F2A4B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908EB3-E6C0-6F48-918D-465C05F8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45C897-3E30-4D44-8BBD-A47D536ED7DD}"/>
              </a:ext>
            </a:extLst>
          </p:cNvPr>
          <p:cNvSpPr>
            <a:spLocks noGrp="1"/>
          </p:cNvSpPr>
          <p:nvPr>
            <p:ph type="dt" sz="half" idx="10"/>
          </p:nvPr>
        </p:nvSpPr>
        <p:spPr/>
        <p:txBody>
          <a:bodyPr/>
          <a:lstStyle/>
          <a:p>
            <a:fld id="{B9BD382C-2E99-6F49-98F2-3E511D413584}" type="datetime1">
              <a:rPr lang="en-US" smtClean="0"/>
              <a:t>5/31/26</a:t>
            </a:fld>
            <a:endParaRPr lang="en-US"/>
          </a:p>
        </p:txBody>
      </p:sp>
      <p:sp>
        <p:nvSpPr>
          <p:cNvPr id="6" name="Footer Placeholder 5">
            <a:extLst>
              <a:ext uri="{FF2B5EF4-FFF2-40B4-BE49-F238E27FC236}">
                <a16:creationId xmlns:a16="http://schemas.microsoft.com/office/drawing/2014/main" id="{63399D4D-90CD-7147-8ACF-6A0A4A8DF8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B3536-D3DC-8249-AF3F-31B2A4AFEBB2}"/>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150394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A51E-C17B-1840-ACBB-4A2BA8372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0A0741-16C4-1B4D-9CC9-2F9BE30FC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AE5617-048D-264D-8D94-D6A8C92C3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6024E5-1031-7242-8240-1204E71B36C6}"/>
              </a:ext>
            </a:extLst>
          </p:cNvPr>
          <p:cNvSpPr>
            <a:spLocks noGrp="1"/>
          </p:cNvSpPr>
          <p:nvPr>
            <p:ph type="dt" sz="half" idx="10"/>
          </p:nvPr>
        </p:nvSpPr>
        <p:spPr/>
        <p:txBody>
          <a:bodyPr/>
          <a:lstStyle/>
          <a:p>
            <a:fld id="{A332E08F-3E20-D348-8EE3-DA83DBCC146B}" type="datetime1">
              <a:rPr lang="en-US" smtClean="0"/>
              <a:t>5/31/26</a:t>
            </a:fld>
            <a:endParaRPr lang="en-US"/>
          </a:p>
        </p:txBody>
      </p:sp>
      <p:sp>
        <p:nvSpPr>
          <p:cNvPr id="6" name="Footer Placeholder 5">
            <a:extLst>
              <a:ext uri="{FF2B5EF4-FFF2-40B4-BE49-F238E27FC236}">
                <a16:creationId xmlns:a16="http://schemas.microsoft.com/office/drawing/2014/main" id="{E0EBB354-D4CE-8E41-93BB-1861801B7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86F96-EC29-5143-BA02-93B1DD0A903B}"/>
              </a:ext>
            </a:extLst>
          </p:cNvPr>
          <p:cNvSpPr>
            <a:spLocks noGrp="1"/>
          </p:cNvSpPr>
          <p:nvPr>
            <p:ph type="sldNum" sz="quarter" idx="12"/>
          </p:nvPr>
        </p:nvSpPr>
        <p:spPr/>
        <p:txBody>
          <a:bodyPr/>
          <a:lstStyle/>
          <a:p>
            <a:fld id="{01559325-B0B0-4440-A52C-AA95E63EA927}" type="slidenum">
              <a:rPr lang="en-US" smtClean="0"/>
              <a:t>‹#›</a:t>
            </a:fld>
            <a:endParaRPr lang="en-US"/>
          </a:p>
        </p:txBody>
      </p:sp>
    </p:spTree>
    <p:extLst>
      <p:ext uri="{BB962C8B-B14F-4D97-AF65-F5344CB8AC3E}">
        <p14:creationId xmlns:p14="http://schemas.microsoft.com/office/powerpoint/2010/main" val="235418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F6199-63F0-2248-8874-02D926354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C6808-6D38-C749-9E99-E040CCF2C5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06C6-A648-7E4F-8540-20DB364A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DEA3E-991E-D74D-AA2A-D63236760B91}" type="datetime1">
              <a:rPr lang="en-US" smtClean="0"/>
              <a:t>5/31/26</a:t>
            </a:fld>
            <a:endParaRPr lang="en-US"/>
          </a:p>
        </p:txBody>
      </p:sp>
      <p:sp>
        <p:nvSpPr>
          <p:cNvPr id="5" name="Footer Placeholder 4">
            <a:extLst>
              <a:ext uri="{FF2B5EF4-FFF2-40B4-BE49-F238E27FC236}">
                <a16:creationId xmlns:a16="http://schemas.microsoft.com/office/drawing/2014/main" id="{3ABC1449-2C28-594C-902B-F427036E0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B396D2-0478-B74C-924E-BB50835F9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59325-B0B0-4440-A52C-AA95E63EA927}" type="slidenum">
              <a:rPr lang="en-US" smtClean="0"/>
              <a:t>‹#›</a:t>
            </a:fld>
            <a:endParaRPr lang="en-US"/>
          </a:p>
        </p:txBody>
      </p:sp>
    </p:spTree>
    <p:extLst>
      <p:ext uri="{BB962C8B-B14F-4D97-AF65-F5344CB8AC3E}">
        <p14:creationId xmlns:p14="http://schemas.microsoft.com/office/powerpoint/2010/main" val="425640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tabLst>
                <a:tab pos="623888" algn="l"/>
              </a:tabLst>
            </a:pPr>
            <a:r>
              <a:rPr lang="en-US" sz="3400" b="1" dirty="0"/>
              <a:t> 		        The Tragedy of a Blemished Vow to a Great King							</a:t>
            </a:r>
          </a:p>
        </p:txBody>
      </p:sp>
      <p:sp>
        <p:nvSpPr>
          <p:cNvPr id="4" name="Oval 3">
            <a:extLst>
              <a:ext uri="{FF2B5EF4-FFF2-40B4-BE49-F238E27FC236}">
                <a16:creationId xmlns:a16="http://schemas.microsoft.com/office/drawing/2014/main" id="{D043146B-BBC7-3F4C-8036-3BCBA254E3EA}"/>
              </a:ext>
            </a:extLst>
          </p:cNvPr>
          <p:cNvSpPr/>
          <p:nvPr/>
        </p:nvSpPr>
        <p:spPr>
          <a:xfrm>
            <a:off x="1767154" y="136525"/>
            <a:ext cx="8597757" cy="1651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Malachi – Another Angry Prophet  </a:t>
            </a:r>
          </a:p>
        </p:txBody>
      </p:sp>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80300D2A-1578-E440-BA95-BF56B743D9E2}"/>
              </a:ext>
            </a:extLst>
          </p:cNvPr>
          <p:cNvSpPr txBox="1"/>
          <p:nvPr/>
        </p:nvSpPr>
        <p:spPr>
          <a:xfrm>
            <a:off x="7700211" y="-1925053"/>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79A1E21E-73CD-394B-892B-7269CAC88449}"/>
              </a:ext>
            </a:extLst>
          </p:cNvPr>
          <p:cNvPicPr>
            <a:picLocks noChangeAspect="1"/>
          </p:cNvPicPr>
          <p:nvPr/>
        </p:nvPicPr>
        <p:blipFill>
          <a:blip r:embed="rId2"/>
          <a:stretch>
            <a:fillRect/>
          </a:stretch>
        </p:blipFill>
        <p:spPr>
          <a:xfrm>
            <a:off x="2378943" y="3242475"/>
            <a:ext cx="7434113" cy="2977350"/>
          </a:xfrm>
          <a:prstGeom prst="rect">
            <a:avLst/>
          </a:prstGeom>
        </p:spPr>
      </p:pic>
    </p:spTree>
    <p:extLst>
      <p:ext uri="{BB962C8B-B14F-4D97-AF65-F5344CB8AC3E}">
        <p14:creationId xmlns:p14="http://schemas.microsoft.com/office/powerpoint/2010/main" val="233644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19C-0360-4747-82C4-AE0027CCCB4B}"/>
              </a:ext>
            </a:extLst>
          </p:cNvPr>
          <p:cNvSpPr>
            <a:spLocks noGrp="1"/>
          </p:cNvSpPr>
          <p:nvPr>
            <p:ph type="title"/>
          </p:nvPr>
        </p:nvSpPr>
        <p:spPr>
          <a:xfrm>
            <a:off x="838200" y="-174660"/>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5C1282B-DFD6-8840-BCEE-746159488E01}"/>
              </a:ext>
            </a:extLst>
          </p:cNvPr>
          <p:cNvSpPr>
            <a:spLocks noGrp="1"/>
          </p:cNvSpPr>
          <p:nvPr>
            <p:ph idx="1"/>
          </p:nvPr>
        </p:nvSpPr>
        <p:spPr>
          <a:xfrm>
            <a:off x="0" y="0"/>
            <a:ext cx="12192000" cy="7058346"/>
          </a:xfrm>
        </p:spPr>
        <p:txBody>
          <a:bodyPr>
            <a:normAutofit lnSpcReduction="10000"/>
          </a:bodyPr>
          <a:lstStyle/>
          <a:p>
            <a:pPr marL="9525" lvl="1" indent="0">
              <a:buNone/>
            </a:pPr>
            <a:r>
              <a:rPr lang="en-US" sz="1700" dirty="0"/>
              <a:t>I think that there is a problem with God’s people – a universal problem!  God has showered His mercy and grace upon us in and through His Son Jesus the Christ!  He did this when He did not have to.  We have earned death, because the 				 Bible says that “</a:t>
            </a:r>
            <a:r>
              <a:rPr lang="en-US" sz="1700" b="1" i="1" dirty="0"/>
              <a:t>the wages of sin is death</a:t>
            </a:r>
            <a:r>
              <a:rPr lang="en-US" sz="1700" dirty="0"/>
              <a:t>”, and all of us have certainly sinned and broken God’s law, 				 and have become terribly offensive to Him.  His sense of perfect and unerring justice is offended, and 				 His is within His rights to declare us guilty, turn His back on us, and leave us to our unthinkably 				 devastating fate – which is the 2nd death and Hell!  BUT… the message of the Bible, that God caused to 				 be written and compiled by approximately 44 different author/messenger/prophets over a period of 				 15-1600 years, tells us that God did not turn His back on the human race!  In fact, (it says), He did the 				 opposite!  He came to us even as we inexplicably shrank from Him!  He made a covenant with the 				 descendants of a man named Abraham, and against all odds and, indeed, quite miraculously, He made 				 them into a nation!  They were privileged to be his sole representatives on planet Earth for approximately a millennium and a half!  They were to keep His memory alive, and keep the knowledge of Him relevant during that time. 					 ~The the Bible is a truthful book, and we see that it does not hide the fact that Israel did not keep their side of the bargain!  For the first thousand, or so, of those years, they mostly wandered off track, successive generations giving themselves over to grossly sinful lifestyles! This became their modus operandi – to run away from God, almost in a desperate attempt to deny the special identity that their Creator/God had given them, and to break His moral/ethical laws, violate His ecclesiastical/temple laws, and to ignore His governmental laws, so that they might pursue the evil gods and practices of neighboring nations.  It is quite apparent that they did not want a righteous God!  His inherent righteousness, and His gift to them of a solid standard of goodness and of doing the right thing, well, they were unwanted and unwelcome to most of them!  They wanted to live wild like their neighbors, in indulging and misusing the lusts and basic impulses of their bodily cravings!  God’s law could have preserved/saved them as a culture/society – in fact, it would have made them into a powerhouse among the nations, and would have greatly enhanced their individual lives and make them strong as a people, but they just wanted to be like everyone else!  									 ~Yet God kept pursuing them and bringing them back.  He could not let them go.  They were chosen to fulfill an all-important purpose for Him, and God could not let that go.  He needed them to do what He had chosen them to do.  But they were continually losing their way and making their lives miserably hard!  And God would make it even more so, until it was intolerable!  Then they would finally call out to God and repent, and return to Him and generally become a righteous nation again – usually until the next generation grew up and took over the leadership roles in society!  And that new generation would have no enthusiasm for their righteous Yahweh God, and they would admire the moral ”freedom” of their neighbors!  So this was Israel’s national cycle – up and down – mostly down, mostly weak, confused, disunified, chaotic!  But in Malachi’s day, a thousand years later from Moses, and a </a:t>
            </a:r>
            <a:r>
              <a:rPr lang="en-US" sz="1700" b="1" i="1" dirty="0"/>
              <a:t>rough</a:t>
            </a:r>
            <a:r>
              <a:rPr lang="en-US" sz="1700" dirty="0"/>
              <a:t> national history throughout, they were finally staying with the God who had chosen them.  Idolatry was not really their big problem any longer.  It was apathy that was the problem at this time - not taking God seriously - not revering Him or honoring Him, or having any real fear of Him!  They were </a:t>
            </a:r>
            <a:r>
              <a:rPr lang="en-US" sz="1700" b="1" i="1" dirty="0"/>
              <a:t>still</a:t>
            </a:r>
            <a:r>
              <a:rPr lang="en-US" sz="1700" dirty="0"/>
              <a:t> not interested in a righteous God!  A righteous God  can be a costly God, and they did not want to pay the price!  To follow a righteous God you have to make room for Him!  That means that those things that oppose and offend Him, have to go!        </a:t>
            </a:r>
            <a:r>
              <a:rPr lang="en-US" sz="1700" b="1" dirty="0"/>
              <a:t>[2 Cor. 6:14-16]</a:t>
            </a:r>
          </a:p>
        </p:txBody>
      </p:sp>
      <p:pic>
        <p:nvPicPr>
          <p:cNvPr id="5" name="Picture 4">
            <a:extLst>
              <a:ext uri="{FF2B5EF4-FFF2-40B4-BE49-F238E27FC236}">
                <a16:creationId xmlns:a16="http://schemas.microsoft.com/office/drawing/2014/main" id="{4A31E0B5-6A07-B54B-AE98-F9D2B69CECA8}"/>
              </a:ext>
            </a:extLst>
          </p:cNvPr>
          <p:cNvPicPr>
            <a:picLocks noChangeAspect="1"/>
          </p:cNvPicPr>
          <p:nvPr/>
        </p:nvPicPr>
        <p:blipFill>
          <a:blip r:embed="rId2"/>
          <a:stretch>
            <a:fillRect/>
          </a:stretch>
        </p:blipFill>
        <p:spPr>
          <a:xfrm>
            <a:off x="9164516" y="265723"/>
            <a:ext cx="2819400" cy="1778000"/>
          </a:xfrm>
          <a:prstGeom prst="rect">
            <a:avLst/>
          </a:prstGeom>
        </p:spPr>
      </p:pic>
      <p:sp>
        <p:nvSpPr>
          <p:cNvPr id="6" name="Slide Number Placeholder 5">
            <a:extLst>
              <a:ext uri="{FF2B5EF4-FFF2-40B4-BE49-F238E27FC236}">
                <a16:creationId xmlns:a16="http://schemas.microsoft.com/office/drawing/2014/main" id="{FFE5A652-7B3A-4A4A-AD79-41C058A2C2CD}"/>
              </a:ext>
            </a:extLst>
          </p:cNvPr>
          <p:cNvSpPr>
            <a:spLocks noGrp="1"/>
          </p:cNvSpPr>
          <p:nvPr>
            <p:ph type="sldNum" sz="quarter" idx="12"/>
          </p:nvPr>
        </p:nvSpPr>
        <p:spPr>
          <a:xfrm>
            <a:off x="11805006" y="6431622"/>
            <a:ext cx="386993" cy="426377"/>
          </a:xfrm>
        </p:spPr>
        <p:txBody>
          <a:bodyPr/>
          <a:lstStyle/>
          <a:p>
            <a:fld id="{01559325-B0B0-4440-A52C-AA95E63EA927}" type="slidenum">
              <a:rPr lang="en-US" smtClean="0"/>
              <a:t>2</a:t>
            </a:fld>
            <a:endParaRPr lang="en-US" dirty="0"/>
          </a:p>
        </p:txBody>
      </p:sp>
    </p:spTree>
    <p:extLst>
      <p:ext uri="{BB962C8B-B14F-4D97-AF65-F5344CB8AC3E}">
        <p14:creationId xmlns:p14="http://schemas.microsoft.com/office/powerpoint/2010/main" val="241944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19C-0360-4747-82C4-AE0027CCCB4B}"/>
              </a:ext>
            </a:extLst>
          </p:cNvPr>
          <p:cNvSpPr>
            <a:spLocks noGrp="1"/>
          </p:cNvSpPr>
          <p:nvPr>
            <p:ph type="title"/>
          </p:nvPr>
        </p:nvSpPr>
        <p:spPr>
          <a:xfrm>
            <a:off x="-533400" y="-502906"/>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5C1282B-DFD6-8840-BCEE-746159488E01}"/>
              </a:ext>
            </a:extLst>
          </p:cNvPr>
          <p:cNvSpPr>
            <a:spLocks noGrp="1"/>
          </p:cNvSpPr>
          <p:nvPr>
            <p:ph idx="1"/>
          </p:nvPr>
        </p:nvSpPr>
        <p:spPr>
          <a:xfrm>
            <a:off x="0" y="-1"/>
            <a:ext cx="12192000" cy="7153835"/>
          </a:xfrm>
        </p:spPr>
        <p:txBody>
          <a:bodyPr>
            <a:normAutofit lnSpcReduction="10000"/>
          </a:bodyPr>
          <a:lstStyle/>
          <a:p>
            <a:pPr marL="0" indent="0">
              <a:buNone/>
            </a:pPr>
            <a:r>
              <a:rPr lang="en-US" sz="1700" dirty="0"/>
              <a:t>So, the land of Israel/Judea lay fallow for about 50-70 years while the Jews were in slavery and exiled from Palestine in the Babylonian empire!  But the Babylonians who had conquered Israel had, themselves, been conquered by the Persians, who 			 had taken over their empire, including Israel and Israel’s expatriate population spread throughout the empire!  			 But Cyrus the Great, as he was called, had a strange fear of Yahweh/God, and he send a large contingent of Jews 			 back to their homeland to rebuild their temple, </a:t>
            </a:r>
            <a:r>
              <a:rPr lang="en-US" sz="1700" i="1" dirty="0"/>
              <a:t>so that they could pray for him!  </a:t>
            </a:r>
            <a:r>
              <a:rPr lang="en-US" sz="1700" dirty="0"/>
              <a:t>Then, a couple of decades later, 			 he sent another contingent of Jews, 10s of thousands strong, to further repopulate the and rebuild the walls of 			 Jerusalem.  Malachi came along only 15 years after the walls of Jerusalem were rebuilt, tasked with delivering 			 this message from Yahweh/God.  The people had quite quickly fallen into spiritual apathy.  It wasn’t idolatry, 			 thank goodness, but it was certainly a precursor to idolatry.  If we are not enthusiastic righteous God, the 			 standards of an unrighteous culture will certainly move into our mind and heart to inevitably take us the rest of 			 the way out of God’s will and God’s way!  We will become foolish in our thinking and rationalize a departure 			 from the wisdom of God.  We will lose track of the way God thinks – what He approves of and disapproves of!  			 We will become imbalanced in our thinking, painfully attempting to straddle the picket the culture and Jesus 			 the Christ!  But as we read in </a:t>
            </a:r>
            <a:r>
              <a:rPr lang="en-US" sz="1700" b="1" dirty="0"/>
              <a:t>2 Cor. 6</a:t>
            </a:r>
            <a:r>
              <a:rPr lang="en-US" sz="1700" dirty="0"/>
              <a:t>, there is no middle ground!  Any unrepentant compromise is like a fly in 			 the soup to a righteous and holy God!  As He says here in Malachi 1, </a:t>
            </a:r>
            <a:r>
              <a:rPr lang="en-US" sz="1700" i="1" dirty="0"/>
              <a:t>“How dare you offer blemished animals – crippled, blind, diseased – on my alter, when you know I said specifically NOT to do that!  How could you disregard and dishonor me in such an obviously deliberate way?  And you priests – you are my representatives to Israel.  How could you be so corrupt as to accept these sacrifices.  You know better!  This is pure neglect of your duties, and don’t think that I haven’t noticed, because I have and I’m really angered and disgusted by it!”  ~</a:t>
            </a:r>
            <a:r>
              <a:rPr lang="en-US" sz="1700" dirty="0"/>
              <a:t>But then in our text for today God goes further.  Last time we were together, we meditated on vs 15, where God announce His intentions to make His Name great/famous among all the nations on earth.  But the inference at the end of the chapter is the question of how God is to make His Name great if His own people are apathetic to Him and to His requirements of holiness and righteousness?  	 ~You see, that is a real problem for God – when His people are not serious about Him or His plan, or their part in it, </a:t>
            </a:r>
            <a:r>
              <a:rPr lang="en-US" sz="1700" b="1" i="1" dirty="0"/>
              <a:t>they are a detriment to it</a:t>
            </a:r>
            <a:r>
              <a:rPr lang="en-US" sz="1700" dirty="0"/>
              <a:t>!  He wants to make His Name known to the world, and He WILL accomplish it one way of another!  He repeats that fact at the very end of the chapter.  He wants – as Jesus stated – to seek and to save the lost!  He expects His people to share His view and His plan to accomplish this!  				 								 ~Yet, I cannot even begin to add up all the people over the years that I have encountered personally, or who I have read about, who have been angry with God – almost always because they have had a very negative encounter with someone who claims to be a Christian!  It is </a:t>
            </a:r>
            <a:r>
              <a:rPr lang="en-US" sz="1700" b="1" i="1" dirty="0"/>
              <a:t>usually God’s people that give God a bad reputation</a:t>
            </a:r>
            <a:r>
              <a:rPr lang="en-US" sz="1700" dirty="0"/>
              <a:t>!  It is a very sad fact of life that the people that are </a:t>
            </a:r>
            <a:r>
              <a:rPr lang="en-US" sz="1700" i="1" dirty="0"/>
              <a:t>supposed to </a:t>
            </a:r>
            <a:r>
              <a:rPr lang="en-US" sz="1700" dirty="0"/>
              <a:t>represent God are the biggest impediments to His earthly ambitions!  Can you imagine that someone is opposed to Christ because of something </a:t>
            </a:r>
            <a:r>
              <a:rPr lang="en-US" sz="1700" b="1" i="1" dirty="0"/>
              <a:t>you</a:t>
            </a:r>
            <a:r>
              <a:rPr lang="en-US" sz="1700" dirty="0"/>
              <a:t> have said, done, or shown?!  Now,.. sometimes people are just looking for an excuse, but sometimes their complaints are legit!  It reminds us that as Christ-followers, we are not an island to ourselves, but what we do, say, and show affects other people.  They get their impression of Jesus from their impressions of us!  Listen,.. it even seems like a very strange thing to me that God relies upon His people to spread His Name on Earth!  Based upon the track record of His people over the millenniums, it does not seem like an effective strategy!</a:t>
            </a:r>
          </a:p>
        </p:txBody>
      </p:sp>
      <p:sp>
        <p:nvSpPr>
          <p:cNvPr id="4" name="Slide Number Placeholder 3">
            <a:extLst>
              <a:ext uri="{FF2B5EF4-FFF2-40B4-BE49-F238E27FC236}">
                <a16:creationId xmlns:a16="http://schemas.microsoft.com/office/drawing/2014/main" id="{40AB26DB-D3A3-6F41-BCD4-DAE2560801D4}"/>
              </a:ext>
            </a:extLst>
          </p:cNvPr>
          <p:cNvSpPr>
            <a:spLocks noGrp="1"/>
          </p:cNvSpPr>
          <p:nvPr>
            <p:ph type="sldNum" sz="quarter" idx="12"/>
          </p:nvPr>
        </p:nvSpPr>
        <p:spPr/>
        <p:txBody>
          <a:bodyPr/>
          <a:lstStyle/>
          <a:p>
            <a:fld id="{01559325-B0B0-4440-A52C-AA95E63EA927}" type="slidenum">
              <a:rPr lang="en-US" smtClean="0"/>
              <a:t>3</a:t>
            </a:fld>
            <a:endParaRPr lang="en-US" dirty="0"/>
          </a:p>
        </p:txBody>
      </p:sp>
      <p:pic>
        <p:nvPicPr>
          <p:cNvPr id="6" name="Picture 5">
            <a:extLst>
              <a:ext uri="{FF2B5EF4-FFF2-40B4-BE49-F238E27FC236}">
                <a16:creationId xmlns:a16="http://schemas.microsoft.com/office/drawing/2014/main" id="{F06ECC29-09A5-E842-A558-087D70DC9C58}"/>
              </a:ext>
            </a:extLst>
          </p:cNvPr>
          <p:cNvPicPr>
            <a:picLocks noChangeAspect="1"/>
          </p:cNvPicPr>
          <p:nvPr/>
        </p:nvPicPr>
        <p:blipFill>
          <a:blip r:embed="rId2"/>
          <a:stretch>
            <a:fillRect/>
          </a:stretch>
        </p:blipFill>
        <p:spPr>
          <a:xfrm>
            <a:off x="9880270" y="279029"/>
            <a:ext cx="2165680" cy="2578100"/>
          </a:xfrm>
          <a:prstGeom prst="rect">
            <a:avLst/>
          </a:prstGeom>
        </p:spPr>
      </p:pic>
    </p:spTree>
    <p:extLst>
      <p:ext uri="{BB962C8B-B14F-4D97-AF65-F5344CB8AC3E}">
        <p14:creationId xmlns:p14="http://schemas.microsoft.com/office/powerpoint/2010/main" val="171408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19C-0360-4747-82C4-AE0027CCCB4B}"/>
              </a:ext>
            </a:extLst>
          </p:cNvPr>
          <p:cNvSpPr>
            <a:spLocks noGrp="1"/>
          </p:cNvSpPr>
          <p:nvPr>
            <p:ph type="title"/>
          </p:nvPr>
        </p:nvSpPr>
        <p:spPr>
          <a:xfrm>
            <a:off x="838200" y="-174660"/>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5C1282B-DFD6-8840-BCEE-746159488E01}"/>
              </a:ext>
            </a:extLst>
          </p:cNvPr>
          <p:cNvSpPr>
            <a:spLocks noGrp="1"/>
          </p:cNvSpPr>
          <p:nvPr>
            <p:ph idx="1"/>
          </p:nvPr>
        </p:nvSpPr>
        <p:spPr>
          <a:xfrm>
            <a:off x="0" y="0"/>
            <a:ext cx="12192000" cy="7250654"/>
          </a:xfrm>
        </p:spPr>
        <p:txBody>
          <a:bodyPr>
            <a:normAutofit fontScale="92500" lnSpcReduction="20000"/>
          </a:bodyPr>
          <a:lstStyle/>
          <a:p>
            <a:pPr marL="0" indent="0">
              <a:buNone/>
            </a:pPr>
            <a:r>
              <a:rPr lang="en-US" sz="1700" dirty="0"/>
              <a:t>*Last weekend we attended a large church in the the Twin Cities.  The pastor gave an impassioned sermon on giving up our secret sins/our hidden sins, (and the shame and guilt they brought into our lives) to God, and that God was big enough to handle our stuff!  It is 			 one of the most important topics that Christians can talk about!  We have a systemic problem with Christians living a lie, of 		 harboring secret sins, of being absolute hypocrites, and of hiding behind appearances!  But the speaker said that we don’t 		 have to live with the guilt and the shame of our sins, but just to give them over to God.  I was waiting and waiting for the 			 punchline.  What did that mean – give it to God?!  How do you do that, and how does it look on a person in practical 			 terms?   He didn’t really say, as far as I could tell!  One word I know that I did not hear was the word “repentance”!  			  I should have been hearing that – and often!  It is the one thing I was looking for – the true answer to guilt and shame - 			 because the ultimate answer to guilt and shame is to repent of our sins and promise God that it won’t happen again!  Then,.		 let the battle begin!  Sin must be fought and forsaken!  If we know we have it and are simply trying to learn to live with the 		 guilt of it, then how is that Christ-following at all?!  I certainly know that it can be hard to forsake sin of any kind.  But 			 especially sin that is connected to an addiction can be particularly hard to overcome!  But addictive sin imprisons us and 			 brings on our guilt, shame, and our defeatism – as in self-defeating, self-destructive thought patterns and behaviors!  Worst 		 of all, it puts distance between ourselves and God, a distance that we know </a:t>
            </a:r>
            <a:r>
              <a:rPr lang="en-US" sz="1700" b="1" i="1" dirty="0"/>
              <a:t>we</a:t>
            </a:r>
            <a:r>
              <a:rPr lang="en-US" sz="1700" dirty="0"/>
              <a:t> are responsible for.  And you can’t just “give it over to God” – as in just acknowledging that it is there and admitting to God that it is there!  It is </a:t>
            </a:r>
            <a:r>
              <a:rPr lang="en-US" sz="1700" b="1" dirty="0"/>
              <a:t>the repentance part </a:t>
            </a:r>
            <a:r>
              <a:rPr lang="en-US" sz="1700" dirty="0"/>
              <a:t>of “giving it over to God” that becomes particularly essential!  </a:t>
            </a:r>
            <a:r>
              <a:rPr lang="en-US" sz="1700" b="1" dirty="0"/>
              <a:t>John the Baptist </a:t>
            </a:r>
            <a:r>
              <a:rPr lang="en-US" sz="1700" dirty="0"/>
              <a:t>preached repentance!  </a:t>
            </a:r>
            <a:r>
              <a:rPr lang="en-US" sz="1700" b="1" dirty="0"/>
              <a:t>Jesus</a:t>
            </a:r>
            <a:r>
              <a:rPr lang="en-US" sz="1700" dirty="0"/>
              <a:t> preached repentance!  </a:t>
            </a:r>
            <a:r>
              <a:rPr lang="en-US" sz="1700" b="1" dirty="0"/>
              <a:t>The Apostle Paul</a:t>
            </a:r>
            <a:r>
              <a:rPr lang="en-US" sz="1700" dirty="0"/>
              <a:t> preached grace – the unmerited favor of God toward Christ-followers – but He also taught of the repentance that accompanies the acceptance of God’s grace in Jesus 		 </a:t>
            </a:r>
            <a:r>
              <a:rPr lang="en-US" sz="1700" b="1" dirty="0"/>
              <a:t>[2 Cor. 7:11]</a:t>
            </a:r>
            <a:r>
              <a:rPr lang="en-US" sz="1700" dirty="0"/>
              <a:t>.  I remember listening to the sermon and thinking to myself “</a:t>
            </a:r>
            <a:r>
              <a:rPr lang="en-US" sz="1700" i="1" dirty="0"/>
              <a:t>this is how you preach to people that do not want to forsake their sin – who want to feel okay with themselves even though they are stuck in a rut of sin and apathy toward God</a:t>
            </a:r>
            <a:r>
              <a:rPr lang="en-US" sz="1700" dirty="0"/>
              <a:t>!”  What was shocking to me was that there was no impassioned call to the people to </a:t>
            </a:r>
            <a:r>
              <a:rPr lang="en-US" sz="1700" b="1" i="1" dirty="0"/>
              <a:t>forsake their secret sins</a:t>
            </a:r>
            <a:r>
              <a:rPr lang="en-US" sz="1700" dirty="0"/>
              <a:t> - to have forgiven and pure hearts!  God says to the people of Malachi’s day to not bother Him with their sacrifices and prayers!  He’d shut His ears to them because they were disingenuous worshippers!	 	 </a:t>
            </a:r>
            <a:r>
              <a:rPr lang="en-US" sz="1700" b="1" dirty="0"/>
              <a:t>[Rom. 11:22]. 											</a:t>
            </a:r>
            <a:r>
              <a:rPr lang="en-US" sz="1700" dirty="0"/>
              <a:t> </a:t>
            </a:r>
            <a:r>
              <a:rPr lang="en-US" sz="1700" b="1" dirty="0"/>
              <a:t>	 </a:t>
            </a:r>
            <a:r>
              <a:rPr lang="en-US" sz="1700" dirty="0"/>
              <a:t>The prophet, Malachi, was doing what a prophet of a pure, righteous, and Holy God should do - confronting God’s people – holding their feet to the fire!  They were not living up to their agreement with God!  They were living without the fear of Him!  They were treating their sin of indifference with unconcern!  They didn’t  care if they were of being offensive to God – treating Him as if He wasn’t even really there – and that the quality of the sacrifices they brought to His alter did not matter!  They seemed to think that if a person could not see God, or hear Him, that He wasn’t aware, and that it didn’t matter as long as a person went through the proper religious motions!  But the worst thing about it all was the </a:t>
            </a:r>
            <a:r>
              <a:rPr lang="en-US" sz="1700" b="1" dirty="0"/>
              <a:t>ramifications</a:t>
            </a:r>
            <a:r>
              <a:rPr lang="en-US" sz="1700" dirty="0"/>
              <a:t> and the </a:t>
            </a:r>
            <a:r>
              <a:rPr lang="en-US" sz="1700" b="1" dirty="0"/>
              <a:t>repercussions</a:t>
            </a:r>
            <a:r>
              <a:rPr lang="en-US" sz="1700" dirty="0"/>
              <a:t>!  The ramifications of such behavior were that it portrayed to everyone else that worshipping the God of Israel was like worshipping any other god!  T heir attitude reduced Him to a god with a “little g” – an empty, lifeless myth!  The ”</a:t>
            </a:r>
            <a:r>
              <a:rPr lang="en-US" sz="1700" b="1" dirty="0"/>
              <a:t>repercussion</a:t>
            </a:r>
            <a:r>
              <a:rPr lang="en-US" sz="1700" dirty="0"/>
              <a:t>s” were that God’s Name would never become famous in that way!  Interestingly - His plan to save the world through becoming a Man, a Sacrifice, a Heavenly Priest, Judge, and Advocate, and therefore - the overall </a:t>
            </a:r>
            <a:r>
              <a:rPr lang="en-US" sz="1700" b="1" dirty="0"/>
              <a:t>Savior of the World </a:t>
            </a:r>
            <a:r>
              <a:rPr lang="en-US" sz="1700" dirty="0"/>
              <a:t>was becoming MORE reliant upon the testimony of His people, not less reliant.  He was moving away from </a:t>
            </a:r>
            <a:r>
              <a:rPr lang="en-US" sz="1700" b="1" dirty="0"/>
              <a:t>huge judgment-event type self-revelations</a:t>
            </a:r>
            <a:r>
              <a:rPr lang="en-US" sz="1700" dirty="0"/>
              <a:t>, and moving toward the </a:t>
            </a:r>
            <a:r>
              <a:rPr lang="en-US" sz="1700" b="1" dirty="0"/>
              <a:t>verbal advocacy </a:t>
            </a:r>
            <a:r>
              <a:rPr lang="en-US" sz="1700" dirty="0"/>
              <a:t>of His people!  Now, God’s chosen people, Israel, would never again dive wholesale into pagan idolatry. Temple worship at Jerusalem would finally hold its own, but it would have no power, little  appeal, and no real voice among the nations.  It would turn inward, remain self-focused, a small island of Yahweh/God worship in a vast world!  God’s name would NOT become famous among the nations – not for 400 more years - not until Jesus came and explained the plan of God to His disciples and told them to go into all the world and preach the gospel to everyone!  When the disciples of Jesus complied – that was when God became truly famous!  BUT – if God’s people today offer themselves as “living sacrifices” </a:t>
            </a:r>
            <a:r>
              <a:rPr lang="en-US" sz="1700" b="1" dirty="0"/>
              <a:t>[Rom. 12:1-3]</a:t>
            </a:r>
            <a:r>
              <a:rPr lang="en-US" sz="1700" dirty="0"/>
              <a:t>, yet if we are “</a:t>
            </a:r>
            <a:r>
              <a:rPr lang="en-US" sz="1700" b="1" i="1" dirty="0"/>
              <a:t>Un-holy</a:t>
            </a:r>
            <a:r>
              <a:rPr lang="en-US" sz="1700" i="1" dirty="0"/>
              <a:t> </a:t>
            </a:r>
            <a:r>
              <a:rPr lang="en-US" sz="1700" dirty="0"/>
              <a:t>and </a:t>
            </a:r>
            <a:r>
              <a:rPr lang="en-US" sz="1700" b="1" i="1" dirty="0"/>
              <a:t>UN-acceptable</a:t>
            </a:r>
            <a:r>
              <a:rPr lang="en-US" sz="1700" i="1" dirty="0"/>
              <a:t> </a:t>
            </a:r>
            <a:r>
              <a:rPr lang="en-US" sz="1700" dirty="0"/>
              <a:t>unto God, then </a:t>
            </a:r>
            <a:r>
              <a:rPr lang="en-US" sz="1700" b="1" i="1" dirty="0"/>
              <a:t>WE</a:t>
            </a:r>
            <a:r>
              <a:rPr lang="en-US" sz="1700" dirty="0"/>
              <a:t> disrespect, dishonor, and discredit Him in the eyes of the people who need him!  How can we testify of Jesus with our mouths while our lives portray a hypocrisy about it!  These are the terrible repercussions of accepting a lackluster, sin-hiding, shameless, and therefore, unattractive Christianity!  Malachi was written as much to warn us as to warn the Israelites!</a:t>
            </a:r>
          </a:p>
        </p:txBody>
      </p:sp>
      <p:sp>
        <p:nvSpPr>
          <p:cNvPr id="4" name="Slide Number Placeholder 3">
            <a:extLst>
              <a:ext uri="{FF2B5EF4-FFF2-40B4-BE49-F238E27FC236}">
                <a16:creationId xmlns:a16="http://schemas.microsoft.com/office/drawing/2014/main" id="{494FE246-D5B4-CA47-A721-46EB923BDCC5}"/>
              </a:ext>
            </a:extLst>
          </p:cNvPr>
          <p:cNvSpPr>
            <a:spLocks noGrp="1"/>
          </p:cNvSpPr>
          <p:nvPr>
            <p:ph type="sldNum" sz="quarter" idx="12"/>
          </p:nvPr>
        </p:nvSpPr>
        <p:spPr>
          <a:xfrm>
            <a:off x="11854926" y="6529892"/>
            <a:ext cx="337073" cy="328108"/>
          </a:xfrm>
        </p:spPr>
        <p:txBody>
          <a:bodyPr/>
          <a:lstStyle/>
          <a:p>
            <a:fld id="{01559325-B0B0-4440-A52C-AA95E63EA927}" type="slidenum">
              <a:rPr lang="en-US" smtClean="0"/>
              <a:t>4</a:t>
            </a:fld>
            <a:endParaRPr lang="en-US" dirty="0"/>
          </a:p>
        </p:txBody>
      </p:sp>
      <p:pic>
        <p:nvPicPr>
          <p:cNvPr id="6" name="Picture 5">
            <a:extLst>
              <a:ext uri="{FF2B5EF4-FFF2-40B4-BE49-F238E27FC236}">
                <a16:creationId xmlns:a16="http://schemas.microsoft.com/office/drawing/2014/main" id="{2BF19E1F-3C0E-8B4D-B932-67BEF7C3E788}"/>
              </a:ext>
            </a:extLst>
          </p:cNvPr>
          <p:cNvPicPr>
            <a:picLocks noChangeAspect="1"/>
          </p:cNvPicPr>
          <p:nvPr/>
        </p:nvPicPr>
        <p:blipFill>
          <a:blip r:embed="rId3"/>
          <a:stretch>
            <a:fillRect/>
          </a:stretch>
        </p:blipFill>
        <p:spPr>
          <a:xfrm>
            <a:off x="10226711" y="240030"/>
            <a:ext cx="1965288" cy="1965288"/>
          </a:xfrm>
          <a:prstGeom prst="rect">
            <a:avLst/>
          </a:prstGeom>
        </p:spPr>
      </p:pic>
    </p:spTree>
    <p:extLst>
      <p:ext uri="{BB962C8B-B14F-4D97-AF65-F5344CB8AC3E}">
        <p14:creationId xmlns:p14="http://schemas.microsoft.com/office/powerpoint/2010/main" val="2423256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4700</TotalTime>
  <Words>168</Words>
  <Application>Microsoft Macintosh PowerPoint</Application>
  <PresentationFormat>Widescreen</PresentationFormat>
  <Paragraphs>14</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57</cp:revision>
  <dcterms:created xsi:type="dcterms:W3CDTF">2026-05-27T01:18:36Z</dcterms:created>
  <dcterms:modified xsi:type="dcterms:W3CDTF">2026-05-31T13:50:26Z</dcterms:modified>
</cp:coreProperties>
</file>