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89" r:id="rId3"/>
    <p:sldId id="290" r:id="rId4"/>
    <p:sldId id="2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7"/>
    <p:restoredTop sz="95393"/>
  </p:normalViewPr>
  <p:slideViewPr>
    <p:cSldViewPr snapToGrid="0" snapToObjects="1">
      <p:cViewPr varScale="1">
        <p:scale>
          <a:sx n="118" d="100"/>
          <a:sy n="118" d="100"/>
        </p:scale>
        <p:origin x="4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15921-5157-F747-BE45-ADEDAEC0D922}" type="datetimeFigureOut">
              <a:rPr lang="en-US" smtClean="0"/>
              <a:t>6/7/26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828EE-7ECF-2C44-8C51-95A8E8938353}" type="slidenum">
              <a:rPr lang="en-US" smtClean="0"/>
              <a:t>‹#›</a:t>
            </a:fld>
            <a:endParaRPr lang="en-US" dirty="0"/>
          </a:p>
        </p:txBody>
      </p:sp>
    </p:spTree>
    <p:extLst>
      <p:ext uri="{BB962C8B-B14F-4D97-AF65-F5344CB8AC3E}">
        <p14:creationId xmlns:p14="http://schemas.microsoft.com/office/powerpoint/2010/main" val="376431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828EE-7ECF-2C44-8C51-95A8E8938353}" type="slidenum">
              <a:rPr lang="en-US" smtClean="0"/>
              <a:t>2</a:t>
            </a:fld>
            <a:endParaRPr lang="en-US" dirty="0"/>
          </a:p>
        </p:txBody>
      </p:sp>
    </p:spTree>
    <p:extLst>
      <p:ext uri="{BB962C8B-B14F-4D97-AF65-F5344CB8AC3E}">
        <p14:creationId xmlns:p14="http://schemas.microsoft.com/office/powerpoint/2010/main" val="101564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828EE-7ECF-2C44-8C51-95A8E8938353}" type="slidenum">
              <a:rPr lang="en-US" smtClean="0"/>
              <a:t>3</a:t>
            </a:fld>
            <a:endParaRPr lang="en-US" dirty="0"/>
          </a:p>
        </p:txBody>
      </p:sp>
    </p:spTree>
    <p:extLst>
      <p:ext uri="{BB962C8B-B14F-4D97-AF65-F5344CB8AC3E}">
        <p14:creationId xmlns:p14="http://schemas.microsoft.com/office/powerpoint/2010/main" val="60157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828EE-7ECF-2C44-8C51-95A8E8938353}" type="slidenum">
              <a:rPr lang="en-US" smtClean="0"/>
              <a:t>4</a:t>
            </a:fld>
            <a:endParaRPr lang="en-US" dirty="0"/>
          </a:p>
        </p:txBody>
      </p:sp>
    </p:spTree>
    <p:extLst>
      <p:ext uri="{BB962C8B-B14F-4D97-AF65-F5344CB8AC3E}">
        <p14:creationId xmlns:p14="http://schemas.microsoft.com/office/powerpoint/2010/main" val="267361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07AC-8353-B049-B9FE-41B6AC94E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04A377-5558-1642-9822-DCA040671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6A2E67-A511-604D-A646-E015A0B048E5}"/>
              </a:ext>
            </a:extLst>
          </p:cNvPr>
          <p:cNvSpPr>
            <a:spLocks noGrp="1"/>
          </p:cNvSpPr>
          <p:nvPr>
            <p:ph type="dt" sz="half" idx="10"/>
          </p:nvPr>
        </p:nvSpPr>
        <p:spPr/>
        <p:txBody>
          <a:bodyPr/>
          <a:lstStyle/>
          <a:p>
            <a:fld id="{9B87CCD6-593B-1C48-A939-F652E2A7E472}" type="datetime1">
              <a:rPr lang="en-US" smtClean="0"/>
              <a:t>6/7/26</a:t>
            </a:fld>
            <a:endParaRPr lang="en-US" dirty="0"/>
          </a:p>
        </p:txBody>
      </p:sp>
      <p:sp>
        <p:nvSpPr>
          <p:cNvPr id="5" name="Footer Placeholder 4">
            <a:extLst>
              <a:ext uri="{FF2B5EF4-FFF2-40B4-BE49-F238E27FC236}">
                <a16:creationId xmlns:a16="http://schemas.microsoft.com/office/drawing/2014/main" id="{2AEFAA2F-E57C-074B-9B66-9595D36DCB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074739-BD63-B840-B3BF-F9BDDCF75966}"/>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397638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938D-6EA8-A943-B2A1-6372192D11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028951-564D-7142-9277-99B5504E53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9F338-9814-2D4A-9740-BEA7064714DA}"/>
              </a:ext>
            </a:extLst>
          </p:cNvPr>
          <p:cNvSpPr>
            <a:spLocks noGrp="1"/>
          </p:cNvSpPr>
          <p:nvPr>
            <p:ph type="dt" sz="half" idx="10"/>
          </p:nvPr>
        </p:nvSpPr>
        <p:spPr/>
        <p:txBody>
          <a:bodyPr/>
          <a:lstStyle/>
          <a:p>
            <a:fld id="{5D653A0A-A991-B84E-8C73-F329EDE64DAF}" type="datetime1">
              <a:rPr lang="en-US" smtClean="0"/>
              <a:t>6/7/26</a:t>
            </a:fld>
            <a:endParaRPr lang="en-US" dirty="0"/>
          </a:p>
        </p:txBody>
      </p:sp>
      <p:sp>
        <p:nvSpPr>
          <p:cNvPr id="5" name="Footer Placeholder 4">
            <a:extLst>
              <a:ext uri="{FF2B5EF4-FFF2-40B4-BE49-F238E27FC236}">
                <a16:creationId xmlns:a16="http://schemas.microsoft.com/office/drawing/2014/main" id="{DBBF9C40-E654-134B-A4FE-A1AAECD7FC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1EDE21-3FAD-E04A-8DCC-282464379F11}"/>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252564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86F53-1B3E-6345-B788-1DEBD20475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AE0C4E-1F8C-4247-B69B-48B817F8AB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2DDD-AE12-D140-8F57-7570BE498B8C}"/>
              </a:ext>
            </a:extLst>
          </p:cNvPr>
          <p:cNvSpPr>
            <a:spLocks noGrp="1"/>
          </p:cNvSpPr>
          <p:nvPr>
            <p:ph type="dt" sz="half" idx="10"/>
          </p:nvPr>
        </p:nvSpPr>
        <p:spPr/>
        <p:txBody>
          <a:bodyPr/>
          <a:lstStyle/>
          <a:p>
            <a:fld id="{E7B7B208-B121-B749-9F90-95C4BFB5AB3D}" type="datetime1">
              <a:rPr lang="en-US" smtClean="0"/>
              <a:t>6/7/26</a:t>
            </a:fld>
            <a:endParaRPr lang="en-US" dirty="0"/>
          </a:p>
        </p:txBody>
      </p:sp>
      <p:sp>
        <p:nvSpPr>
          <p:cNvPr id="5" name="Footer Placeholder 4">
            <a:extLst>
              <a:ext uri="{FF2B5EF4-FFF2-40B4-BE49-F238E27FC236}">
                <a16:creationId xmlns:a16="http://schemas.microsoft.com/office/drawing/2014/main" id="{5BB8B476-075B-0945-8121-DC34DDF751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B9EB25-AC76-2B47-A815-2D7F60C34527}"/>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390506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C301-65C4-FC4F-918B-A69BE6200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F41751-9B16-C049-9398-2DDEEF0120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0707D-8DC6-874D-A389-C6A1F5DC8FEA}"/>
              </a:ext>
            </a:extLst>
          </p:cNvPr>
          <p:cNvSpPr>
            <a:spLocks noGrp="1"/>
          </p:cNvSpPr>
          <p:nvPr>
            <p:ph type="dt" sz="half" idx="10"/>
          </p:nvPr>
        </p:nvSpPr>
        <p:spPr/>
        <p:txBody>
          <a:bodyPr/>
          <a:lstStyle/>
          <a:p>
            <a:fld id="{ACDA96E8-AC42-A449-9955-D920E3923D8B}" type="datetime1">
              <a:rPr lang="en-US" smtClean="0"/>
              <a:t>6/7/26</a:t>
            </a:fld>
            <a:endParaRPr lang="en-US" dirty="0"/>
          </a:p>
        </p:txBody>
      </p:sp>
      <p:sp>
        <p:nvSpPr>
          <p:cNvPr id="5" name="Footer Placeholder 4">
            <a:extLst>
              <a:ext uri="{FF2B5EF4-FFF2-40B4-BE49-F238E27FC236}">
                <a16:creationId xmlns:a16="http://schemas.microsoft.com/office/drawing/2014/main" id="{825F0F4C-1638-E54F-A1CE-5C8743AAF6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61755C-B204-FD4B-A370-DEC2D59E1CE0}"/>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213002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1CAE-1256-6D47-886F-2A661BF35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5A98F4-3D1B-C449-B4FA-60EF32F7E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103657-F49B-5B49-A39E-13890B23F297}"/>
              </a:ext>
            </a:extLst>
          </p:cNvPr>
          <p:cNvSpPr>
            <a:spLocks noGrp="1"/>
          </p:cNvSpPr>
          <p:nvPr>
            <p:ph type="dt" sz="half" idx="10"/>
          </p:nvPr>
        </p:nvSpPr>
        <p:spPr/>
        <p:txBody>
          <a:bodyPr/>
          <a:lstStyle/>
          <a:p>
            <a:fld id="{0569DB0A-621C-B246-9665-CA2F7A84E556}" type="datetime1">
              <a:rPr lang="en-US" smtClean="0"/>
              <a:t>6/7/26</a:t>
            </a:fld>
            <a:endParaRPr lang="en-US" dirty="0"/>
          </a:p>
        </p:txBody>
      </p:sp>
      <p:sp>
        <p:nvSpPr>
          <p:cNvPr id="5" name="Footer Placeholder 4">
            <a:extLst>
              <a:ext uri="{FF2B5EF4-FFF2-40B4-BE49-F238E27FC236}">
                <a16:creationId xmlns:a16="http://schemas.microsoft.com/office/drawing/2014/main" id="{56AC05EF-642F-414D-9BCD-89217DA9E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76BDD2-6F17-7844-98C7-AEA17A35C861}"/>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258476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8069-E3CF-F840-B2A5-E99CDBF7D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11816-8DE2-5A42-A8B6-D18D60229E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7C6F9E-8B8D-8B4B-A119-ABF9C83680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DC1D0A-3E40-2246-A9DB-C2DB5DAABCF8}"/>
              </a:ext>
            </a:extLst>
          </p:cNvPr>
          <p:cNvSpPr>
            <a:spLocks noGrp="1"/>
          </p:cNvSpPr>
          <p:nvPr>
            <p:ph type="dt" sz="half" idx="10"/>
          </p:nvPr>
        </p:nvSpPr>
        <p:spPr/>
        <p:txBody>
          <a:bodyPr/>
          <a:lstStyle/>
          <a:p>
            <a:fld id="{1FFB2B1D-D421-AF40-BAEE-D4BF0E58E279}" type="datetime1">
              <a:rPr lang="en-US" smtClean="0"/>
              <a:t>6/7/26</a:t>
            </a:fld>
            <a:endParaRPr lang="en-US" dirty="0"/>
          </a:p>
        </p:txBody>
      </p:sp>
      <p:sp>
        <p:nvSpPr>
          <p:cNvPr id="6" name="Footer Placeholder 5">
            <a:extLst>
              <a:ext uri="{FF2B5EF4-FFF2-40B4-BE49-F238E27FC236}">
                <a16:creationId xmlns:a16="http://schemas.microsoft.com/office/drawing/2014/main" id="{163C40A5-EBC5-454B-9B26-98193B877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BF3964-2ADD-2344-9573-A83958336FE1}"/>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419833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C600-1380-6D4C-A3ED-2EC86F4DD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31A6BA-ACC9-DD4D-A823-07D78C80B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BB4453-D47E-044F-B35B-6871D17793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916F0-996A-6043-98FE-73A0A4249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6D155A-D111-934F-916F-A072634C05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68A17A-FDA9-2649-98EC-5139F3D2AFF9}"/>
              </a:ext>
            </a:extLst>
          </p:cNvPr>
          <p:cNvSpPr>
            <a:spLocks noGrp="1"/>
          </p:cNvSpPr>
          <p:nvPr>
            <p:ph type="dt" sz="half" idx="10"/>
          </p:nvPr>
        </p:nvSpPr>
        <p:spPr/>
        <p:txBody>
          <a:bodyPr/>
          <a:lstStyle/>
          <a:p>
            <a:fld id="{6C5D9D88-DC0A-B546-9A01-D30A44AAA3A8}" type="datetime1">
              <a:rPr lang="en-US" smtClean="0"/>
              <a:t>6/7/26</a:t>
            </a:fld>
            <a:endParaRPr lang="en-US" dirty="0"/>
          </a:p>
        </p:txBody>
      </p:sp>
      <p:sp>
        <p:nvSpPr>
          <p:cNvPr id="8" name="Footer Placeholder 7">
            <a:extLst>
              <a:ext uri="{FF2B5EF4-FFF2-40B4-BE49-F238E27FC236}">
                <a16:creationId xmlns:a16="http://schemas.microsoft.com/office/drawing/2014/main" id="{A503E4A8-F854-6B46-9674-63CE22F230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A8F035-B35A-D242-A50A-9E3882F6D62C}"/>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184769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85C6-FEE4-9B4A-9399-649CB49513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31907E-30D4-EA46-8326-C41AB92D608A}"/>
              </a:ext>
            </a:extLst>
          </p:cNvPr>
          <p:cNvSpPr>
            <a:spLocks noGrp="1"/>
          </p:cNvSpPr>
          <p:nvPr>
            <p:ph type="dt" sz="half" idx="10"/>
          </p:nvPr>
        </p:nvSpPr>
        <p:spPr/>
        <p:txBody>
          <a:bodyPr/>
          <a:lstStyle/>
          <a:p>
            <a:fld id="{368B4091-CA00-4B41-84D2-5769A95ECBE0}" type="datetime1">
              <a:rPr lang="en-US" smtClean="0"/>
              <a:t>6/7/26</a:t>
            </a:fld>
            <a:endParaRPr lang="en-US" dirty="0"/>
          </a:p>
        </p:txBody>
      </p:sp>
      <p:sp>
        <p:nvSpPr>
          <p:cNvPr id="4" name="Footer Placeholder 3">
            <a:extLst>
              <a:ext uri="{FF2B5EF4-FFF2-40B4-BE49-F238E27FC236}">
                <a16:creationId xmlns:a16="http://schemas.microsoft.com/office/drawing/2014/main" id="{E09369F6-E4DE-9649-B902-505840D143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25E8F5-D931-2143-8926-63F8D715000C}"/>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168471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E633F-CFC0-C54D-9BEF-6DC1E0403C1E}"/>
              </a:ext>
            </a:extLst>
          </p:cNvPr>
          <p:cNvSpPr>
            <a:spLocks noGrp="1"/>
          </p:cNvSpPr>
          <p:nvPr>
            <p:ph type="dt" sz="half" idx="10"/>
          </p:nvPr>
        </p:nvSpPr>
        <p:spPr/>
        <p:txBody>
          <a:bodyPr/>
          <a:lstStyle/>
          <a:p>
            <a:fld id="{B8B8D7AC-3C3E-964B-8F32-FAD513CB0372}" type="datetime1">
              <a:rPr lang="en-US" smtClean="0"/>
              <a:t>6/7/26</a:t>
            </a:fld>
            <a:endParaRPr lang="en-US" dirty="0"/>
          </a:p>
        </p:txBody>
      </p:sp>
      <p:sp>
        <p:nvSpPr>
          <p:cNvPr id="3" name="Footer Placeholder 2">
            <a:extLst>
              <a:ext uri="{FF2B5EF4-FFF2-40B4-BE49-F238E27FC236}">
                <a16:creationId xmlns:a16="http://schemas.microsoft.com/office/drawing/2014/main" id="{EFE81DCF-AFD8-D248-A42B-DEE3D9432D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C1719C-C813-B84D-927F-2C4E7876AE54}"/>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321921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0898-8F12-DE41-9F6E-F44AF6D5B2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B2BAA2-4E68-2545-B957-C1E03D633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4C61D-6350-A148-A59D-2ABB5CF3D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CE3FE-46A6-5448-8F06-53419811213E}"/>
              </a:ext>
            </a:extLst>
          </p:cNvPr>
          <p:cNvSpPr>
            <a:spLocks noGrp="1"/>
          </p:cNvSpPr>
          <p:nvPr>
            <p:ph type="dt" sz="half" idx="10"/>
          </p:nvPr>
        </p:nvSpPr>
        <p:spPr/>
        <p:txBody>
          <a:bodyPr/>
          <a:lstStyle/>
          <a:p>
            <a:fld id="{5A2E06CD-1095-F842-A72F-2498CD122C54}" type="datetime1">
              <a:rPr lang="en-US" smtClean="0"/>
              <a:t>6/7/26</a:t>
            </a:fld>
            <a:endParaRPr lang="en-US" dirty="0"/>
          </a:p>
        </p:txBody>
      </p:sp>
      <p:sp>
        <p:nvSpPr>
          <p:cNvPr id="6" name="Footer Placeholder 5">
            <a:extLst>
              <a:ext uri="{FF2B5EF4-FFF2-40B4-BE49-F238E27FC236}">
                <a16:creationId xmlns:a16="http://schemas.microsoft.com/office/drawing/2014/main" id="{1693F8F7-BE92-AE41-BCED-DD8CD92608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E1C6A7-914E-B54C-9751-83C28B5A424D}"/>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92920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FFB1-255E-3745-AF89-74C20C7D8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3874C-0204-E049-9B4E-C27F1892F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EF855B4-2FA6-3F44-B33D-EC457DF40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69702-66D0-904A-91AD-0BCFAC04DDDA}"/>
              </a:ext>
            </a:extLst>
          </p:cNvPr>
          <p:cNvSpPr>
            <a:spLocks noGrp="1"/>
          </p:cNvSpPr>
          <p:nvPr>
            <p:ph type="dt" sz="half" idx="10"/>
          </p:nvPr>
        </p:nvSpPr>
        <p:spPr/>
        <p:txBody>
          <a:bodyPr/>
          <a:lstStyle/>
          <a:p>
            <a:fld id="{1AD120FD-18CA-1A4C-8A72-9DC0C262DB74}" type="datetime1">
              <a:rPr lang="en-US" smtClean="0"/>
              <a:t>6/7/26</a:t>
            </a:fld>
            <a:endParaRPr lang="en-US" dirty="0"/>
          </a:p>
        </p:txBody>
      </p:sp>
      <p:sp>
        <p:nvSpPr>
          <p:cNvPr id="6" name="Footer Placeholder 5">
            <a:extLst>
              <a:ext uri="{FF2B5EF4-FFF2-40B4-BE49-F238E27FC236}">
                <a16:creationId xmlns:a16="http://schemas.microsoft.com/office/drawing/2014/main" id="{C49927AD-802F-FF43-B1C7-DC285BE426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E3D2B8-DC93-8649-B445-B4A4603BA7B0}"/>
              </a:ext>
            </a:extLst>
          </p:cNvPr>
          <p:cNvSpPr>
            <a:spLocks noGrp="1"/>
          </p:cNvSpPr>
          <p:nvPr>
            <p:ph type="sldNum" sz="quarter" idx="12"/>
          </p:nvPr>
        </p:nvSpPr>
        <p:spPr/>
        <p:txBody>
          <a:bodyPr/>
          <a:lstStyle/>
          <a:p>
            <a:fld id="{6FD1867D-C5F2-B643-8FC2-4C3957267361}" type="slidenum">
              <a:rPr lang="en-US" smtClean="0"/>
              <a:t>‹#›</a:t>
            </a:fld>
            <a:endParaRPr lang="en-US" dirty="0"/>
          </a:p>
        </p:txBody>
      </p:sp>
    </p:spTree>
    <p:extLst>
      <p:ext uri="{BB962C8B-B14F-4D97-AF65-F5344CB8AC3E}">
        <p14:creationId xmlns:p14="http://schemas.microsoft.com/office/powerpoint/2010/main" val="52985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8ABB0-A3B1-8C41-AA06-3DA8FF2C6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4AFBD-92BD-D34F-958A-85A956240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1D63D-012B-FD44-9034-71DF503B8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5B0F4-F627-0F44-B509-87ABB9652B3E}" type="datetime1">
              <a:rPr lang="en-US" smtClean="0"/>
              <a:t>6/7/26</a:t>
            </a:fld>
            <a:endParaRPr lang="en-US" dirty="0"/>
          </a:p>
        </p:txBody>
      </p:sp>
      <p:sp>
        <p:nvSpPr>
          <p:cNvPr id="5" name="Footer Placeholder 4">
            <a:extLst>
              <a:ext uri="{FF2B5EF4-FFF2-40B4-BE49-F238E27FC236}">
                <a16:creationId xmlns:a16="http://schemas.microsoft.com/office/drawing/2014/main" id="{809E7486-C4A4-CB40-B0A8-FAEA2DE5A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EE4B5D-2660-8545-A515-5A69C3B09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1867D-C5F2-B643-8FC2-4C3957267361}" type="slidenum">
              <a:rPr lang="en-US" smtClean="0"/>
              <a:t>‹#›</a:t>
            </a:fld>
            <a:endParaRPr lang="en-US" dirty="0"/>
          </a:p>
        </p:txBody>
      </p:sp>
    </p:spTree>
    <p:extLst>
      <p:ext uri="{BB962C8B-B14F-4D97-AF65-F5344CB8AC3E}">
        <p14:creationId xmlns:p14="http://schemas.microsoft.com/office/powerpoint/2010/main" val="72631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tabLst>
                <a:tab pos="623888" algn="l"/>
              </a:tabLst>
            </a:pPr>
            <a:r>
              <a:rPr lang="en-US" sz="3400" b="1" dirty="0"/>
              <a:t> 		        			   The “Set” of the Heart							</a:t>
            </a:r>
          </a:p>
        </p:txBody>
      </p:sp>
      <p:sp>
        <p:nvSpPr>
          <p:cNvPr id="4" name="Oval 3">
            <a:extLst>
              <a:ext uri="{FF2B5EF4-FFF2-40B4-BE49-F238E27FC236}">
                <a16:creationId xmlns:a16="http://schemas.microsoft.com/office/drawing/2014/main" id="{D043146B-BBC7-3F4C-8036-3BCBA254E3EA}"/>
              </a:ext>
            </a:extLst>
          </p:cNvPr>
          <p:cNvSpPr/>
          <p:nvPr/>
        </p:nvSpPr>
        <p:spPr>
          <a:xfrm>
            <a:off x="1592494" y="136525"/>
            <a:ext cx="8772417" cy="1651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Malachi – Another Angry Prophet  </a:t>
            </a:r>
          </a:p>
        </p:txBody>
      </p:sp>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80300D2A-1578-E440-BA95-BF56B743D9E2}"/>
              </a:ext>
            </a:extLst>
          </p:cNvPr>
          <p:cNvSpPr txBox="1"/>
          <p:nvPr/>
        </p:nvSpPr>
        <p:spPr>
          <a:xfrm>
            <a:off x="7700211" y="-1925053"/>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79A1E21E-73CD-394B-892B-7269CAC88449}"/>
              </a:ext>
            </a:extLst>
          </p:cNvPr>
          <p:cNvPicPr>
            <a:picLocks noChangeAspect="1"/>
          </p:cNvPicPr>
          <p:nvPr/>
        </p:nvPicPr>
        <p:blipFill>
          <a:blip r:embed="rId2"/>
          <a:stretch>
            <a:fillRect/>
          </a:stretch>
        </p:blipFill>
        <p:spPr>
          <a:xfrm>
            <a:off x="2378943" y="3242475"/>
            <a:ext cx="7434113" cy="2977350"/>
          </a:xfrm>
          <a:prstGeom prst="rect">
            <a:avLst/>
          </a:prstGeom>
        </p:spPr>
      </p:pic>
    </p:spTree>
    <p:extLst>
      <p:ext uri="{BB962C8B-B14F-4D97-AF65-F5344CB8AC3E}">
        <p14:creationId xmlns:p14="http://schemas.microsoft.com/office/powerpoint/2010/main" val="189014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B1B-D88F-BE4B-A511-1288D7967E8D}"/>
              </a:ext>
            </a:extLst>
          </p:cNvPr>
          <p:cNvSpPr>
            <a:spLocks noGrp="1"/>
          </p:cNvSpPr>
          <p:nvPr>
            <p:ph type="title"/>
          </p:nvPr>
        </p:nvSpPr>
        <p:spPr>
          <a:xfrm>
            <a:off x="838200" y="-205483"/>
            <a:ext cx="10515600" cy="1027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D1060AC-7F83-9D43-BC12-BECC9BFF945F}"/>
              </a:ext>
            </a:extLst>
          </p:cNvPr>
          <p:cNvSpPr>
            <a:spLocks noGrp="1"/>
          </p:cNvSpPr>
          <p:nvPr>
            <p:ph idx="1"/>
          </p:nvPr>
        </p:nvSpPr>
        <p:spPr>
          <a:xfrm>
            <a:off x="0" y="-1"/>
            <a:ext cx="12192000" cy="6858001"/>
          </a:xfrm>
        </p:spPr>
        <p:txBody>
          <a:bodyPr>
            <a:noAutofit/>
          </a:bodyPr>
          <a:lstStyle/>
          <a:p>
            <a:pPr marL="0" indent="0">
              <a:buNone/>
              <a:tabLst>
                <a:tab pos="504825" algn="l"/>
              </a:tabLst>
            </a:pPr>
            <a:r>
              <a:rPr lang="en-US" sz="1600" dirty="0"/>
              <a:t>The problem with leadership in God’s kingdom, is that God really holds leadership extra-accountable for how they go about leading, as far as teaching, preparing, directing others for the present and the future in God’s Kingdom!  James has an encouraging word for prospective 	 leaders in the church when he wrote-  “</a:t>
            </a:r>
            <a:r>
              <a:rPr lang="en-US" sz="1600" b="1" i="1" dirty="0"/>
              <a:t>Not many of you should become teachers, my fellow believers, because you 			 know that we who teach will be judged more strictly  </a:t>
            </a:r>
            <a:r>
              <a:rPr lang="en-US" sz="1600" b="1" dirty="0"/>
              <a:t>[Jas. 3:1]. </a:t>
            </a:r>
            <a:r>
              <a:rPr lang="en-US" sz="1600" dirty="0"/>
              <a:t>The problem in the </a:t>
            </a:r>
            <a:r>
              <a:rPr lang="en-US" sz="1600" b="1" dirty="0"/>
              <a:t>early church </a:t>
            </a:r>
            <a:r>
              <a:rPr lang="en-US" sz="1600" dirty="0"/>
              <a:t>was that too many 			 people wanted to be leaders and teachers.  Not enough people were willing to do the behind-the-scenes jobs!  It 			 harkened back the disciples of Jesus themselves in </a:t>
            </a:r>
            <a:r>
              <a:rPr lang="en-US" sz="1600" b="1" dirty="0"/>
              <a:t>[Mark 10:35-45</a:t>
            </a:r>
            <a:r>
              <a:rPr lang="en-US" sz="1600" dirty="0"/>
              <a:t>]!  So, these men actually got in quite a tiff over it, 			 when the others found out!  They all wanted the most prominent positions and resented that the two brothers had 			 gone to Jesus behind their backs!  Too many Christians think that they have, or could have, the “gift” of teaching, or of 			 leadership – which may have looked like being able to control people and tell them what to do (which can be a gratify 			 for a certain type of personality)! But not everyone is cut out for church leadership.  It can be stressful, and complicated. 			 Other people’s burdens become your own!  Along that line, many counselors want to be Christian gurus, not counselors 			 or discplelors.  It’s the “</a:t>
            </a:r>
            <a:r>
              <a:rPr lang="en-US" sz="1600" i="1" dirty="0"/>
              <a:t>You do what I tell you</a:t>
            </a:r>
            <a:r>
              <a:rPr lang="en-US" sz="1600" dirty="0"/>
              <a:t>!” approach to counseling)!   But James notes that while Church leadership 			 can often be gratifying, it can also destroy a person who has the wrong motives, or worse, destroy the church he leads!  			 James says that everyone judges the spiritual “teacher” by a different standard/on a different level!  And </a:t>
            </a:r>
            <a:r>
              <a:rPr lang="en-US" sz="1600" b="1" i="1" dirty="0"/>
              <a:t>God</a:t>
            </a:r>
            <a:r>
              <a:rPr lang="en-US" sz="1600" dirty="0"/>
              <a:t> in 			 particular holds His prophets, preachers, and spiritual teachers to the highest standards of practicing what they preach 			 and teach!  And the </a:t>
            </a:r>
            <a:r>
              <a:rPr lang="en-US" sz="1600" b="1" i="1" dirty="0"/>
              <a:t>people</a:t>
            </a:r>
            <a:r>
              <a:rPr lang="en-US" sz="1600" dirty="0"/>
              <a:t> hold their spiritual leaders to the same standard, or at least, they certainly should!  At the same time, if a leader does well and practices what he (or she) preaches (so to speak) then they should be judged positively, appreciated, and held in high esteem </a:t>
            </a:r>
            <a:r>
              <a:rPr lang="en-US" sz="1600" b="1" dirty="0"/>
              <a:t>[1 Tim. 5:17,18]</a:t>
            </a:r>
            <a:r>
              <a:rPr lang="en-US" sz="1600" dirty="0"/>
              <a:t>!  Now, if a pastor or teacher or other kinds of Christian leaders are doing what they do, primarily to gain the approval of other people, or because it makes them feel good, that is  	 									  *Twenty-five years ago, or so, there was a show on TV called “</a:t>
            </a:r>
            <a:r>
              <a:rPr lang="en-US" sz="1600" b="1" dirty="0"/>
              <a:t>Superstar USA</a:t>
            </a:r>
            <a:r>
              <a:rPr lang="en-US" sz="1600" dirty="0"/>
              <a:t>”, where people were chosen to competed with other competitors in a singing contest!  Only, the catch for this show was that it was a gag show!  They were looking for the </a:t>
            </a:r>
            <a:r>
              <a:rPr lang="en-US" sz="1600" b="1" i="1" dirty="0"/>
              <a:t>worst </a:t>
            </a:r>
            <a:r>
              <a:rPr lang="en-US" sz="1600" dirty="0"/>
              <a:t>singer of the competition and </a:t>
            </a:r>
            <a:r>
              <a:rPr lang="en-US" sz="1600" b="1" i="1" dirty="0"/>
              <a:t>everyone</a:t>
            </a:r>
            <a:r>
              <a:rPr lang="en-US" sz="1600" dirty="0"/>
              <a:t> - the judges and the studio and TV audience - knew what it was about except, bizarrely,.. the singers themselves!  Every week the </a:t>
            </a:r>
            <a:r>
              <a:rPr lang="en-US" sz="1600" b="1" i="1" dirty="0"/>
              <a:t>better</a:t>
            </a:r>
            <a:r>
              <a:rPr lang="en-US" sz="1600" dirty="0"/>
              <a:t> singers, who were cringeworthy themselves, were weeded out, leaving the absolute worst singers in the competition get through to the very end!  But the strangest thing was that these “competitors” really thought they sounded good!  A howling dog sounded better!  But you could see their confidence growing from week to week as they continued to “win” the vote, and their slightly better competitors were sent home!  They really believed in their abilities, even though they had NO ability – or even </a:t>
            </a:r>
            <a:r>
              <a:rPr lang="en-US" sz="1600" b="1" i="1" dirty="0"/>
              <a:t>less than </a:t>
            </a:r>
            <a:r>
              <a:rPr lang="en-US" sz="1600" dirty="0"/>
              <a:t>no ability!  It was like a clinical study in human self-blindness.  Similarly, not everyone is equipped to lead, or to teach, or to be on the worship team!  They may even think that they are, but everyone else can see that they are not!  The problem is that a leadership role in the church can make a person </a:t>
            </a:r>
            <a:r>
              <a:rPr lang="en-US" sz="1600" b="1" i="1" dirty="0"/>
              <a:t>feel</a:t>
            </a:r>
            <a:r>
              <a:rPr lang="en-US" sz="1600" dirty="0"/>
              <a:t> more important, more special – maybe a cut above other people, and I’m sad to say that many people think this way are in ministry – and for this very reason!  It makes them feel important!  Some Christian leaders are </a:t>
            </a:r>
            <a:r>
              <a:rPr lang="en-US" sz="1600" b="1" dirty="0"/>
              <a:t>ambitious</a:t>
            </a:r>
            <a:r>
              <a:rPr lang="en-US" sz="1600" dirty="0"/>
              <a:t>!  Every place they serve is basically a stepping stone to another church with more status or more money! And that is a whole </a:t>
            </a:r>
            <a:r>
              <a:rPr lang="en-US" sz="1600" b="1" i="1" dirty="0"/>
              <a:t>other</a:t>
            </a:r>
            <a:r>
              <a:rPr lang="en-US" sz="1600" dirty="0"/>
              <a:t> problem! It is a terribly reason to be in the ministry!  Christian leaders are so very human after all!  </a:t>
            </a:r>
          </a:p>
        </p:txBody>
      </p:sp>
      <p:pic>
        <p:nvPicPr>
          <p:cNvPr id="5" name="Picture 4">
            <a:extLst>
              <a:ext uri="{FF2B5EF4-FFF2-40B4-BE49-F238E27FC236}">
                <a16:creationId xmlns:a16="http://schemas.microsoft.com/office/drawing/2014/main" id="{25A0A579-435D-D340-84B0-534EDE84E417}"/>
              </a:ext>
            </a:extLst>
          </p:cNvPr>
          <p:cNvPicPr>
            <a:picLocks noChangeAspect="1"/>
          </p:cNvPicPr>
          <p:nvPr/>
        </p:nvPicPr>
        <p:blipFill>
          <a:blip r:embed="rId3"/>
          <a:stretch>
            <a:fillRect/>
          </a:stretch>
        </p:blipFill>
        <p:spPr>
          <a:xfrm>
            <a:off x="10058401" y="498763"/>
            <a:ext cx="1976120" cy="2753592"/>
          </a:xfrm>
          <a:prstGeom prst="rect">
            <a:avLst/>
          </a:prstGeom>
        </p:spPr>
      </p:pic>
      <p:sp>
        <p:nvSpPr>
          <p:cNvPr id="4" name="Slide Number Placeholder 3">
            <a:extLst>
              <a:ext uri="{FF2B5EF4-FFF2-40B4-BE49-F238E27FC236}">
                <a16:creationId xmlns:a16="http://schemas.microsoft.com/office/drawing/2014/main" id="{64B7C498-DE39-484B-AFE2-6535D83C26BB}"/>
              </a:ext>
            </a:extLst>
          </p:cNvPr>
          <p:cNvSpPr>
            <a:spLocks noGrp="1"/>
          </p:cNvSpPr>
          <p:nvPr>
            <p:ph type="sldNum" sz="quarter" idx="12"/>
          </p:nvPr>
        </p:nvSpPr>
        <p:spPr>
          <a:xfrm>
            <a:off x="11877040" y="6356350"/>
            <a:ext cx="314960" cy="501650"/>
          </a:xfrm>
        </p:spPr>
        <p:txBody>
          <a:bodyPr/>
          <a:lstStyle/>
          <a:p>
            <a:fld id="{6FD1867D-C5F2-B643-8FC2-4C3957267361}" type="slidenum">
              <a:rPr lang="en-US" smtClean="0"/>
              <a:t>2</a:t>
            </a:fld>
            <a:endParaRPr lang="en-US" dirty="0"/>
          </a:p>
        </p:txBody>
      </p:sp>
    </p:spTree>
    <p:extLst>
      <p:ext uri="{BB962C8B-B14F-4D97-AF65-F5344CB8AC3E}">
        <p14:creationId xmlns:p14="http://schemas.microsoft.com/office/powerpoint/2010/main" val="73822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B1B-D88F-BE4B-A511-1288D7967E8D}"/>
              </a:ext>
            </a:extLst>
          </p:cNvPr>
          <p:cNvSpPr>
            <a:spLocks noGrp="1"/>
          </p:cNvSpPr>
          <p:nvPr>
            <p:ph type="title"/>
          </p:nvPr>
        </p:nvSpPr>
        <p:spPr>
          <a:xfrm>
            <a:off x="838200" y="-205483"/>
            <a:ext cx="10515600" cy="1027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D1060AC-7F83-9D43-BC12-BECC9BFF945F}"/>
              </a:ext>
            </a:extLst>
          </p:cNvPr>
          <p:cNvSpPr>
            <a:spLocks noGrp="1"/>
          </p:cNvSpPr>
          <p:nvPr>
            <p:ph idx="1"/>
          </p:nvPr>
        </p:nvSpPr>
        <p:spPr>
          <a:xfrm>
            <a:off x="0" y="32656"/>
            <a:ext cx="12192000" cy="7130143"/>
          </a:xfrm>
        </p:spPr>
        <p:txBody>
          <a:bodyPr>
            <a:normAutofit lnSpcReduction="10000"/>
          </a:bodyPr>
          <a:lstStyle/>
          <a:p>
            <a:pPr marL="0" indent="0">
              <a:buNone/>
            </a:pPr>
            <a:r>
              <a:rPr lang="en-US" sz="1800" dirty="0"/>
              <a:t>Some pastors are in the ministry because they are people pleasers.  People’s approval is paramount to them, so that they are very careful never to offend!  Because of that overriding concern, they cannot preach or teach the 				 truth!  They cannot play the part of a prophet with a scathing message from God when it is needed!  			 But the pastor cannot care about what other people think, and he cannot care about his own status in 			 people’s minds – but only what God thinks!  Or, It may be that he becomes </a:t>
            </a:r>
            <a:r>
              <a:rPr lang="en-US" sz="1800" b="1" dirty="0"/>
              <a:t>held in high esteem</a:t>
            </a:r>
            <a:r>
              <a:rPr lang="en-US" sz="1800" dirty="0"/>
              <a:t>, 				 because he is a hard worker, or a good organizer, or because the church is growing numerically/				 financially, but the only satisfaction in that should be that it might give him a more effective platform 			 to speak more effectively on behalf of God – to have the status to be able to instruct and to be taken 			 seriously/to be more effective on behalf of God’s purposes! </a:t>
            </a:r>
            <a:r>
              <a:rPr lang="en-US" sz="1700" dirty="0"/>
              <a:t>A Christian leader must be leading with one 			 thing in mind – </a:t>
            </a:r>
            <a:r>
              <a:rPr lang="en-US" sz="1700" i="1" dirty="0"/>
              <a:t>that all of this is about Jesus</a:t>
            </a:r>
            <a:r>
              <a:rPr lang="en-US" sz="1700" dirty="0"/>
              <a:t> </a:t>
            </a:r>
            <a:r>
              <a:rPr lang="en-US" sz="1700" i="1" dirty="0"/>
              <a:t>and serving the purposes of Jesus!  </a:t>
            </a:r>
            <a:r>
              <a:rPr lang="en-US" sz="1700" dirty="0"/>
              <a:t>That is the only solid, lasting 			 satisfaction there is!  It is not about using Jesus for self-promotion or self-advancement, indeed, of just 				 feeling better about oneself!  This is about Jesus and about breaking through with the truth of God’s word 			 to God’s people, so that they, in turn, can go out and effectively influence family members, friends, acquaintances that Jesus is real and those without Him are in dire need of Him!  But it all goes back to Christians being taught properly so that they can know 		 what they are talking about, and live it consistently so that it is modeled properly for people!  That comes from the 	 preacher/teacher, and his or her dedication to teaching God’s word!  And it must be done right!  For instance, it can’t be a moralizing platform! There is no real power in trying to help people reform themselves!  I know that from experience!  No Christian leader can change and transform anyone!  All a Christian leader can do is point people to the real power source – which is, of course, Jesus!  A Christian leader points to Jesus and says </a:t>
            </a:r>
            <a:r>
              <a:rPr lang="en-US" sz="1700" i="1" dirty="0"/>
              <a:t>“Walk toward Him, if you dare!  Stop trying to lead and let </a:t>
            </a:r>
            <a:r>
              <a:rPr lang="en-US" sz="1700" b="1" i="1" dirty="0"/>
              <a:t>Him</a:t>
            </a:r>
            <a:r>
              <a:rPr lang="en-US" sz="1700" i="1" dirty="0"/>
              <a:t> lead!  Stop following yourself, and follow Him!  Stop listening to other voices, contrary voices, and listen only to Him!  Stop obeying your instincts and impulses, and learn self-restraint from the powerful Spirit of God so that you can obey </a:t>
            </a:r>
            <a:r>
              <a:rPr lang="en-US" sz="1700" b="1" i="1" dirty="0"/>
              <a:t>Him</a:t>
            </a:r>
            <a:r>
              <a:rPr lang="en-US" sz="1700" i="1" dirty="0"/>
              <a:t> instead!  If you really want Him to, more than anything else, His Spirit will empower and enable you to do what you otherwise cannot do, or have never done before! Things you have never been able to do before will become commonplace!</a:t>
            </a:r>
            <a:r>
              <a:rPr lang="en-US" sz="1700" dirty="0"/>
              <a:t>”  A Christian leader always emphasizes that </a:t>
            </a:r>
            <a:r>
              <a:rPr lang="en-US" sz="1700" b="1" i="1" dirty="0"/>
              <a:t>Christ</a:t>
            </a:r>
            <a:r>
              <a:rPr lang="en-US" sz="1700" dirty="0"/>
              <a:t> is the change-agent, not any human counselor!  The Holy Spirit is the power behind it all!  The change He brings is a supernatural phenomenon!  It really is that simple!  </a:t>
            </a:r>
            <a:r>
              <a:rPr lang="en-US" sz="1700" b="1" i="1" dirty="0"/>
              <a:t>“Seek first the Kingdom of God”</a:t>
            </a:r>
            <a:r>
              <a:rPr lang="en-US" sz="1700" dirty="0"/>
              <a:t> said Jesus, </a:t>
            </a:r>
            <a:r>
              <a:rPr lang="en-US" sz="1700" b="1" i="1" dirty="0"/>
              <a:t>“and all these things will be added to you as well</a:t>
            </a:r>
            <a:r>
              <a:rPr lang="en-US" sz="1700" dirty="0"/>
              <a:t>”!  You will get the change you need and want if you only follow Jesus, and no one else!  This is not a personal development program.  It’s a relationship thing!	 	 ~Chapter two begins really focusing God’s displeasure upon the priests of Malachi’s day!  At best they were inattentive.  At worse, they were corrupt, and nonbelievers themselves! They most certainly did not really love or have respect for God!  You cannot love God and then neglects one’s most important priestly/ pastoral duties!  So, even something as mundane and expected as pronouncing a blessing – (and we can assume that it is a blessing upon the people on behalf of God)!  But God Himself vows that under these extenuating circumstances of corruption in the temple, circumstances that were intolerable to Himself, He will curse that blessing!  I think that means that it will either fall on deaf ears, or that it will actually work </a:t>
            </a:r>
            <a:r>
              <a:rPr lang="en-US" sz="1700" b="1" i="1" dirty="0"/>
              <a:t>against</a:t>
            </a:r>
            <a:r>
              <a:rPr lang="en-US" sz="1700" dirty="0"/>
              <a:t> the people the priest is trying to bless!  </a:t>
            </a:r>
          </a:p>
        </p:txBody>
      </p:sp>
      <p:sp>
        <p:nvSpPr>
          <p:cNvPr id="4" name="Slide Number Placeholder 3">
            <a:extLst>
              <a:ext uri="{FF2B5EF4-FFF2-40B4-BE49-F238E27FC236}">
                <a16:creationId xmlns:a16="http://schemas.microsoft.com/office/drawing/2014/main" id="{2AD7D7BD-0001-494B-9452-D1EE7318C554}"/>
              </a:ext>
            </a:extLst>
          </p:cNvPr>
          <p:cNvSpPr>
            <a:spLocks noGrp="1"/>
          </p:cNvSpPr>
          <p:nvPr>
            <p:ph type="sldNum" sz="quarter" idx="12"/>
          </p:nvPr>
        </p:nvSpPr>
        <p:spPr>
          <a:xfrm>
            <a:off x="11876808" y="6473536"/>
            <a:ext cx="315191" cy="384464"/>
          </a:xfrm>
        </p:spPr>
        <p:txBody>
          <a:bodyPr/>
          <a:lstStyle/>
          <a:p>
            <a:fld id="{6FD1867D-C5F2-B643-8FC2-4C3957267361}" type="slidenum">
              <a:rPr lang="en-US" smtClean="0"/>
              <a:t>3</a:t>
            </a:fld>
            <a:endParaRPr lang="en-US" dirty="0"/>
          </a:p>
        </p:txBody>
      </p:sp>
      <p:pic>
        <p:nvPicPr>
          <p:cNvPr id="6" name="Picture 5">
            <a:extLst>
              <a:ext uri="{FF2B5EF4-FFF2-40B4-BE49-F238E27FC236}">
                <a16:creationId xmlns:a16="http://schemas.microsoft.com/office/drawing/2014/main" id="{50BC1212-22F4-4743-870A-2D002F0C6237}"/>
              </a:ext>
            </a:extLst>
          </p:cNvPr>
          <p:cNvPicPr>
            <a:picLocks noChangeAspect="1"/>
          </p:cNvPicPr>
          <p:nvPr/>
        </p:nvPicPr>
        <p:blipFill>
          <a:blip r:embed="rId3"/>
          <a:stretch>
            <a:fillRect/>
          </a:stretch>
        </p:blipFill>
        <p:spPr>
          <a:xfrm>
            <a:off x="9671957" y="307995"/>
            <a:ext cx="2400300" cy="2289732"/>
          </a:xfrm>
          <a:prstGeom prst="rect">
            <a:avLst/>
          </a:prstGeom>
        </p:spPr>
      </p:pic>
    </p:spTree>
    <p:extLst>
      <p:ext uri="{BB962C8B-B14F-4D97-AF65-F5344CB8AC3E}">
        <p14:creationId xmlns:p14="http://schemas.microsoft.com/office/powerpoint/2010/main" val="312176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B1B-D88F-BE4B-A511-1288D7967E8D}"/>
              </a:ext>
            </a:extLst>
          </p:cNvPr>
          <p:cNvSpPr>
            <a:spLocks noGrp="1"/>
          </p:cNvSpPr>
          <p:nvPr>
            <p:ph type="title"/>
          </p:nvPr>
        </p:nvSpPr>
        <p:spPr>
          <a:xfrm>
            <a:off x="838200" y="-205483"/>
            <a:ext cx="10515600" cy="1027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D1060AC-7F83-9D43-BC12-BECC9BFF945F}"/>
              </a:ext>
            </a:extLst>
          </p:cNvPr>
          <p:cNvSpPr>
            <a:spLocks noGrp="1"/>
          </p:cNvSpPr>
          <p:nvPr>
            <p:ph idx="1"/>
          </p:nvPr>
        </p:nvSpPr>
        <p:spPr>
          <a:xfrm>
            <a:off x="0" y="-1"/>
            <a:ext cx="12192000" cy="7031421"/>
          </a:xfrm>
        </p:spPr>
        <p:txBody>
          <a:bodyPr>
            <a:normAutofit lnSpcReduction="10000"/>
          </a:bodyPr>
          <a:lstStyle/>
          <a:p>
            <a:pPr marL="0" indent="0">
              <a:buNone/>
            </a:pPr>
            <a:r>
              <a:rPr lang="en-US" sz="1700" dirty="0"/>
              <a:t>Now, I think that would be administered on an individual basis!  Not all would be cursed!  Only those that had brought in defective animals for sacrifice!  You see, the priests were guilty in the eyes of God as overseers who were not overseeing, 			 but the lay people in question here were not guiltless either!  In Chapter 1, God had called out the people for 			 bringing blind, lame, or diseased animals to be sacrificed upon </a:t>
            </a:r>
            <a:r>
              <a:rPr lang="en-US" sz="1700" b="1" i="1" dirty="0"/>
              <a:t>His</a:t>
            </a:r>
            <a:r>
              <a:rPr lang="en-US" sz="1700" dirty="0"/>
              <a:t> alter in </a:t>
            </a:r>
            <a:r>
              <a:rPr lang="en-US" sz="1700" b="1" i="1" dirty="0"/>
              <a:t>His</a:t>
            </a:r>
            <a:r>
              <a:rPr lang="en-US" sz="1700" dirty="0"/>
              <a:t> temple, in </a:t>
            </a:r>
            <a:r>
              <a:rPr lang="en-US" sz="1700" b="1" i="1" dirty="0"/>
              <a:t>His</a:t>
            </a:r>
            <a:r>
              <a:rPr lang="en-US" sz="1700" dirty="0"/>
              <a:t> city.  These 				 particular people were only going through the motions of worship!  There was nothing genuine about their 			 worship!  So if God turned the priest’s blessing around and did the opposite of what the priest’s blessing called 			 for, or what his prayer had requested, God vowed instead to bring down a Divine act of judgment upon both the 			 fake worshipper that brought the defective animal for sacrifice, </a:t>
            </a:r>
            <a:r>
              <a:rPr lang="en-US" sz="1700" b="1" i="1" dirty="0"/>
              <a:t>and </a:t>
            </a:r>
            <a:r>
              <a:rPr lang="en-US" sz="1700" dirty="0"/>
              <a:t>the bogus priest that accepted it as if it 			 didn’t matter!  </a:t>
            </a:r>
            <a:r>
              <a:rPr lang="en-US" sz="1700" b="1" i="1" dirty="0"/>
              <a:t>Their</a:t>
            </a:r>
            <a:r>
              <a:rPr lang="en-US" sz="1700" dirty="0"/>
              <a:t> blessings were turned into curses!  In verse 3, God give a disgusting visual image of how this 			 is going to work!  He promises to smear the offal of their sacrifice on their faces. The offal, the ashes, the bones 			 of the sacrifices had to be taken out daily and dumped into the Kidron Valley – a deep miles-long ravine outside 			 the wall of the city.  The Kidron Valley had a sad history as a dumping ground!  Even idols of old had been 			 dumped there and burned during past purges against paganism, so it was a place of impurity by defilement, contamination, death – representing God’s revulsion against sin – and judgment for it! 								 ~But the good news is that it doesn’t have to be that way </a:t>
            </a:r>
            <a:r>
              <a:rPr lang="en-US" sz="1700" b="1" dirty="0"/>
              <a:t>[Jeremiah 31:40]</a:t>
            </a:r>
            <a:r>
              <a:rPr lang="en-US" sz="1700" dirty="0"/>
              <a:t>!  The Kidron Valley is not God’s objective!  Redemption </a:t>
            </a:r>
            <a:r>
              <a:rPr lang="en-US" sz="1700" dirty="0" err="1"/>
              <a:t>isGod</a:t>
            </a:r>
            <a:r>
              <a:rPr lang="en-US" sz="1700" dirty="0"/>
              <a:t> only brings purposeful judgment down upon the unrepentant!  The smug, the proud, He will oppose/curse, take down and punish!  But throughout the scriptures, beginning to end, God is looking to redeem these very same people!  He wants to change our hearts and make us genuine!  We know very well how to be fake.  Most of us could win an Oscar!  Acting as if we are somebody better than we really are comes to us as naturally as breathing!  But God is looking for people who are sick of putting on an act – of fooling others.  He is looking for people who are ready to be authentic –  who are ready to live to please His eyes and ears of first, before themselves, or before other people!  People like that He can use to accomplish His purposes! He will “screw our heads on straight” if we want better that who we are now!  He’ll make the lights go on so that our brain works the way that it was originally intended!  People who want that from God make the heart of God glad! That is why God is bringing this warning to the priests (</a:t>
            </a:r>
            <a:r>
              <a:rPr lang="en-US" sz="1700" b="1" dirty="0"/>
              <a:t>vs. 4</a:t>
            </a:r>
            <a:r>
              <a:rPr lang="en-US" sz="1700" dirty="0"/>
              <a:t>)! He is pleading with them to stop, repent, do a 180!  The Levites initially became the priests of Israel because their forefathers during Moses’ day were zealous for God!  They were willing to do anything to protect the people from violating the sensibilities of the God the Levites loved!  God honored them for their passion and commitment!  Mind you, the Levite priests in Malachi’s day were worshipping God!  </a:t>
            </a:r>
            <a:r>
              <a:rPr lang="en-US" sz="1700" i="1" dirty="0"/>
              <a:t>But they obviously weren’t loving Him!  </a:t>
            </a:r>
            <a:r>
              <a:rPr lang="en-US" sz="1700" dirty="0"/>
              <a:t>We all show a genuine love for Him when we live to please Him – when that is our first and foremost motive – influencing/governing every aspect of our daily lives!   This is the love language of God!  Then He has truly won us over!  Then we are really bringing Him glory!  Then, God can legitimately listen to us and bless our blessings!  Then we are not offering up a sacrifice to God that He must refuse.  Remember – He will not be made a fool of!  Don’t attempt to be the first to get away with that!  		 ~The communion table comes at just the right time!  Here we are confronted by the stark picture of Christ on the Cross – the GREAT Savior who was never false to us!  Let’s not be false to Him!  You know what it is that you must talk to Him about and make right!  So go ahead and do it during our observance of the Lord’s Table!</a:t>
            </a:r>
          </a:p>
        </p:txBody>
      </p:sp>
      <p:sp>
        <p:nvSpPr>
          <p:cNvPr id="4" name="Slide Number Placeholder 3">
            <a:extLst>
              <a:ext uri="{FF2B5EF4-FFF2-40B4-BE49-F238E27FC236}">
                <a16:creationId xmlns:a16="http://schemas.microsoft.com/office/drawing/2014/main" id="{23294C16-B014-4C41-AAF8-D3A756323D9B}"/>
              </a:ext>
            </a:extLst>
          </p:cNvPr>
          <p:cNvSpPr>
            <a:spLocks noGrp="1"/>
          </p:cNvSpPr>
          <p:nvPr>
            <p:ph type="sldNum" sz="quarter" idx="12"/>
          </p:nvPr>
        </p:nvSpPr>
        <p:spPr>
          <a:xfrm>
            <a:off x="11887200" y="6463862"/>
            <a:ext cx="304800" cy="394138"/>
          </a:xfrm>
        </p:spPr>
        <p:txBody>
          <a:bodyPr/>
          <a:lstStyle/>
          <a:p>
            <a:fld id="{6FD1867D-C5F2-B643-8FC2-4C3957267361}" type="slidenum">
              <a:rPr lang="en-US" smtClean="0"/>
              <a:t>4</a:t>
            </a:fld>
            <a:endParaRPr lang="en-US" dirty="0"/>
          </a:p>
        </p:txBody>
      </p:sp>
      <p:pic>
        <p:nvPicPr>
          <p:cNvPr id="6" name="Picture 5">
            <a:extLst>
              <a:ext uri="{FF2B5EF4-FFF2-40B4-BE49-F238E27FC236}">
                <a16:creationId xmlns:a16="http://schemas.microsoft.com/office/drawing/2014/main" id="{B477C2EF-6B90-9443-A81A-58E1C404D606}"/>
              </a:ext>
            </a:extLst>
          </p:cNvPr>
          <p:cNvPicPr>
            <a:picLocks noChangeAspect="1"/>
          </p:cNvPicPr>
          <p:nvPr/>
        </p:nvPicPr>
        <p:blipFill>
          <a:blip r:embed="rId3"/>
          <a:stretch>
            <a:fillRect/>
          </a:stretch>
        </p:blipFill>
        <p:spPr>
          <a:xfrm>
            <a:off x="10012680" y="291214"/>
            <a:ext cx="2090420" cy="2203078"/>
          </a:xfrm>
          <a:prstGeom prst="rect">
            <a:avLst/>
          </a:prstGeom>
        </p:spPr>
      </p:pic>
    </p:spTree>
    <p:extLst>
      <p:ext uri="{BB962C8B-B14F-4D97-AF65-F5344CB8AC3E}">
        <p14:creationId xmlns:p14="http://schemas.microsoft.com/office/powerpoint/2010/main" val="2449764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6120</TotalTime>
  <Words>152</Words>
  <Application>Microsoft Macintosh PowerPoint</Application>
  <PresentationFormat>Widescreen</PresentationFormat>
  <Paragraphs>16</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66</cp:revision>
  <dcterms:created xsi:type="dcterms:W3CDTF">2026-06-02T14:23:18Z</dcterms:created>
  <dcterms:modified xsi:type="dcterms:W3CDTF">2026-06-07T14:34:17Z</dcterms:modified>
</cp:coreProperties>
</file>