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88" r:id="rId2"/>
    <p:sldId id="290" r:id="rId3"/>
    <p:sldId id="293" r:id="rId4"/>
    <p:sldId id="29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60"/>
    <p:restoredTop sz="95970"/>
  </p:normalViewPr>
  <p:slideViewPr>
    <p:cSldViewPr snapToGrid="0" snapToObjects="1">
      <p:cViewPr varScale="1">
        <p:scale>
          <a:sx n="62" d="100"/>
          <a:sy n="62" d="100"/>
        </p:scale>
        <p:origin x="208" y="1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530EEE-2FA8-3D49-BD83-27A123010276}" type="datetimeFigureOut">
              <a:rPr lang="en-US" smtClean="0"/>
              <a:t>6/21/26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C37C-91B9-3E4F-86D3-7E8EF5843798}" type="slidenum">
              <a:rPr lang="en-US" smtClean="0"/>
              <a:t>‹#›</a:t>
            </a:fld>
            <a:endParaRPr lang="en-US" dirty="0"/>
          </a:p>
        </p:txBody>
      </p:sp>
    </p:spTree>
    <p:extLst>
      <p:ext uri="{BB962C8B-B14F-4D97-AF65-F5344CB8AC3E}">
        <p14:creationId xmlns:p14="http://schemas.microsoft.com/office/powerpoint/2010/main" val="988657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0EC37C-91B9-3E4F-86D3-7E8EF5843798}" type="slidenum">
              <a:rPr lang="en-US" smtClean="0"/>
              <a:t>2</a:t>
            </a:fld>
            <a:endParaRPr lang="en-US" dirty="0"/>
          </a:p>
        </p:txBody>
      </p:sp>
    </p:spTree>
    <p:extLst>
      <p:ext uri="{BB962C8B-B14F-4D97-AF65-F5344CB8AC3E}">
        <p14:creationId xmlns:p14="http://schemas.microsoft.com/office/powerpoint/2010/main" val="2032568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0EC37C-91B9-3E4F-86D3-7E8EF5843798}" type="slidenum">
              <a:rPr lang="en-US" smtClean="0"/>
              <a:t>4</a:t>
            </a:fld>
            <a:endParaRPr lang="en-US"/>
          </a:p>
        </p:txBody>
      </p:sp>
    </p:spTree>
    <p:extLst>
      <p:ext uri="{BB962C8B-B14F-4D97-AF65-F5344CB8AC3E}">
        <p14:creationId xmlns:p14="http://schemas.microsoft.com/office/powerpoint/2010/main" val="134965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13CC2-4CBC-6949-8465-EAF0E62882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79109-CA86-EC49-9A8F-A0B028C74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7A7BFF-0456-864C-AE4A-C91EA897ADD5}"/>
              </a:ext>
            </a:extLst>
          </p:cNvPr>
          <p:cNvSpPr>
            <a:spLocks noGrp="1"/>
          </p:cNvSpPr>
          <p:nvPr>
            <p:ph type="dt" sz="half" idx="10"/>
          </p:nvPr>
        </p:nvSpPr>
        <p:spPr/>
        <p:txBody>
          <a:bodyPr/>
          <a:lstStyle/>
          <a:p>
            <a:fld id="{4549CA7D-0114-7F4B-98DC-C2499317F9F8}" type="datetime1">
              <a:rPr lang="en-US" smtClean="0"/>
              <a:t>6/21/26</a:t>
            </a:fld>
            <a:endParaRPr lang="en-US" dirty="0"/>
          </a:p>
        </p:txBody>
      </p:sp>
      <p:sp>
        <p:nvSpPr>
          <p:cNvPr id="5" name="Footer Placeholder 4">
            <a:extLst>
              <a:ext uri="{FF2B5EF4-FFF2-40B4-BE49-F238E27FC236}">
                <a16:creationId xmlns:a16="http://schemas.microsoft.com/office/drawing/2014/main" id="{ABC363D8-DD78-1242-B27D-DCB877BC32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F22C2A-BA56-AE4E-8E54-9D45CB3B4735}"/>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978155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DC021-E2DA-214C-8CF9-4309936C7D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BB0CE8-FA19-754D-B5B9-C2C34B799CD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C95AB-4888-284D-81CD-217026B74228}"/>
              </a:ext>
            </a:extLst>
          </p:cNvPr>
          <p:cNvSpPr>
            <a:spLocks noGrp="1"/>
          </p:cNvSpPr>
          <p:nvPr>
            <p:ph type="dt" sz="half" idx="10"/>
          </p:nvPr>
        </p:nvSpPr>
        <p:spPr/>
        <p:txBody>
          <a:bodyPr/>
          <a:lstStyle/>
          <a:p>
            <a:fld id="{6EBFD6F9-5873-A24D-8D6E-D21F1D650708}" type="datetime1">
              <a:rPr lang="en-US" smtClean="0"/>
              <a:t>6/21/26</a:t>
            </a:fld>
            <a:endParaRPr lang="en-US" dirty="0"/>
          </a:p>
        </p:txBody>
      </p:sp>
      <p:sp>
        <p:nvSpPr>
          <p:cNvPr id="5" name="Footer Placeholder 4">
            <a:extLst>
              <a:ext uri="{FF2B5EF4-FFF2-40B4-BE49-F238E27FC236}">
                <a16:creationId xmlns:a16="http://schemas.microsoft.com/office/drawing/2014/main" id="{4625D575-1D67-014D-B80A-90BB7FD7F9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B661A3-6261-8546-A7BE-AE16955CB4B7}"/>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93173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993D0E-4A3B-F74E-B83F-ED5CD47213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C27628-4DDC-CC48-879A-649F62E78A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CDDA78-20A8-0242-89C8-50458BA59B21}"/>
              </a:ext>
            </a:extLst>
          </p:cNvPr>
          <p:cNvSpPr>
            <a:spLocks noGrp="1"/>
          </p:cNvSpPr>
          <p:nvPr>
            <p:ph type="dt" sz="half" idx="10"/>
          </p:nvPr>
        </p:nvSpPr>
        <p:spPr/>
        <p:txBody>
          <a:bodyPr/>
          <a:lstStyle/>
          <a:p>
            <a:fld id="{C36462D8-24B9-7840-9866-E5783FBD18A9}" type="datetime1">
              <a:rPr lang="en-US" smtClean="0"/>
              <a:t>6/21/26</a:t>
            </a:fld>
            <a:endParaRPr lang="en-US" dirty="0"/>
          </a:p>
        </p:txBody>
      </p:sp>
      <p:sp>
        <p:nvSpPr>
          <p:cNvPr id="5" name="Footer Placeholder 4">
            <a:extLst>
              <a:ext uri="{FF2B5EF4-FFF2-40B4-BE49-F238E27FC236}">
                <a16:creationId xmlns:a16="http://schemas.microsoft.com/office/drawing/2014/main" id="{23FB140B-4797-0243-BF80-FA571625C9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F27251-DF6E-374B-A025-396F1D4DC439}"/>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54615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9FB4C-C5BF-C54E-B9DC-553FE64FBE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60F880-455E-A84E-8265-D59228F1243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74913B-4BAE-AD48-88C4-83CEF545D957}"/>
              </a:ext>
            </a:extLst>
          </p:cNvPr>
          <p:cNvSpPr>
            <a:spLocks noGrp="1"/>
          </p:cNvSpPr>
          <p:nvPr>
            <p:ph type="dt" sz="half" idx="10"/>
          </p:nvPr>
        </p:nvSpPr>
        <p:spPr/>
        <p:txBody>
          <a:bodyPr/>
          <a:lstStyle/>
          <a:p>
            <a:fld id="{5B65CED3-67F7-3449-A4D2-6EAA624EFAFB}" type="datetime1">
              <a:rPr lang="en-US" smtClean="0"/>
              <a:t>6/21/26</a:t>
            </a:fld>
            <a:endParaRPr lang="en-US" dirty="0"/>
          </a:p>
        </p:txBody>
      </p:sp>
      <p:sp>
        <p:nvSpPr>
          <p:cNvPr id="5" name="Footer Placeholder 4">
            <a:extLst>
              <a:ext uri="{FF2B5EF4-FFF2-40B4-BE49-F238E27FC236}">
                <a16:creationId xmlns:a16="http://schemas.microsoft.com/office/drawing/2014/main" id="{953B1368-2CAD-E843-BA09-E45403DCEB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697AF6-7CF2-A54F-97FB-C75BEE17082C}"/>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3968134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CEE17-F97E-3D48-A33A-D940F284EE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1B6898-A9CA-1C47-B94E-F3B3D7FE9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5F685D4-72EA-4E40-85C5-AE71622F639C}"/>
              </a:ext>
            </a:extLst>
          </p:cNvPr>
          <p:cNvSpPr>
            <a:spLocks noGrp="1"/>
          </p:cNvSpPr>
          <p:nvPr>
            <p:ph type="dt" sz="half" idx="10"/>
          </p:nvPr>
        </p:nvSpPr>
        <p:spPr/>
        <p:txBody>
          <a:bodyPr/>
          <a:lstStyle/>
          <a:p>
            <a:fld id="{92D30E04-1B43-EE42-83F7-A8F9FC4C0FA4}" type="datetime1">
              <a:rPr lang="en-US" smtClean="0"/>
              <a:t>6/21/26</a:t>
            </a:fld>
            <a:endParaRPr lang="en-US" dirty="0"/>
          </a:p>
        </p:txBody>
      </p:sp>
      <p:sp>
        <p:nvSpPr>
          <p:cNvPr id="5" name="Footer Placeholder 4">
            <a:extLst>
              <a:ext uri="{FF2B5EF4-FFF2-40B4-BE49-F238E27FC236}">
                <a16:creationId xmlns:a16="http://schemas.microsoft.com/office/drawing/2014/main" id="{D132A792-B389-2647-8032-0342772414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4F6943-4035-6C42-ACE3-DD9B7197457E}"/>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63129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B2507-7A6A-3448-A3E5-2B6C7C024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87CEB-AAA3-C447-8CC2-0C157EF43DD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6ECC1F-0D11-B348-8189-A77C7A3981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9D915D-8EA5-644C-9E0A-E66DE6026A42}"/>
              </a:ext>
            </a:extLst>
          </p:cNvPr>
          <p:cNvSpPr>
            <a:spLocks noGrp="1"/>
          </p:cNvSpPr>
          <p:nvPr>
            <p:ph type="dt" sz="half" idx="10"/>
          </p:nvPr>
        </p:nvSpPr>
        <p:spPr/>
        <p:txBody>
          <a:bodyPr/>
          <a:lstStyle/>
          <a:p>
            <a:fld id="{50302A56-9932-F94B-A643-932FAFF37941}" type="datetime1">
              <a:rPr lang="en-US" smtClean="0"/>
              <a:t>6/21/26</a:t>
            </a:fld>
            <a:endParaRPr lang="en-US" dirty="0"/>
          </a:p>
        </p:txBody>
      </p:sp>
      <p:sp>
        <p:nvSpPr>
          <p:cNvPr id="6" name="Footer Placeholder 5">
            <a:extLst>
              <a:ext uri="{FF2B5EF4-FFF2-40B4-BE49-F238E27FC236}">
                <a16:creationId xmlns:a16="http://schemas.microsoft.com/office/drawing/2014/main" id="{4741D0D6-0D7E-1E4A-8076-BDE99729DC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7E2DED-AC6B-7E47-8600-EE20F3F0148A}"/>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607162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A26FF-B0A6-994F-8E8D-800989537F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03F399-97EC-0840-BDFE-CE54E4D09D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D2FBF8-BF99-9E4F-8350-CCF3205E653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030089-30F1-F34E-B25A-FA7FBA29D4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F2AB579-8AF0-AB41-BD55-CE14BC634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A9A1C3-8A26-174E-9245-4E669637E5FB}"/>
              </a:ext>
            </a:extLst>
          </p:cNvPr>
          <p:cNvSpPr>
            <a:spLocks noGrp="1"/>
          </p:cNvSpPr>
          <p:nvPr>
            <p:ph type="dt" sz="half" idx="10"/>
          </p:nvPr>
        </p:nvSpPr>
        <p:spPr/>
        <p:txBody>
          <a:bodyPr/>
          <a:lstStyle/>
          <a:p>
            <a:fld id="{95688734-5D5F-EC47-95C4-00ADB750BF63}" type="datetime1">
              <a:rPr lang="en-US" smtClean="0"/>
              <a:t>6/21/26</a:t>
            </a:fld>
            <a:endParaRPr lang="en-US" dirty="0"/>
          </a:p>
        </p:txBody>
      </p:sp>
      <p:sp>
        <p:nvSpPr>
          <p:cNvPr id="8" name="Footer Placeholder 7">
            <a:extLst>
              <a:ext uri="{FF2B5EF4-FFF2-40B4-BE49-F238E27FC236}">
                <a16:creationId xmlns:a16="http://schemas.microsoft.com/office/drawing/2014/main" id="{9E7BBC0F-3364-4042-A4AE-453F15ABB1C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4F7BB91-5CFC-D642-ABB8-C39C75259561}"/>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3540021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68924-500C-AE4D-97D1-CBED1B5C49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4D2969-F025-2340-882E-D14213FC51BA}"/>
              </a:ext>
            </a:extLst>
          </p:cNvPr>
          <p:cNvSpPr>
            <a:spLocks noGrp="1"/>
          </p:cNvSpPr>
          <p:nvPr>
            <p:ph type="dt" sz="half" idx="10"/>
          </p:nvPr>
        </p:nvSpPr>
        <p:spPr/>
        <p:txBody>
          <a:bodyPr/>
          <a:lstStyle/>
          <a:p>
            <a:fld id="{8C03F9CF-D58B-4347-A40D-CD9BCD3DD844}" type="datetime1">
              <a:rPr lang="en-US" smtClean="0"/>
              <a:t>6/21/26</a:t>
            </a:fld>
            <a:endParaRPr lang="en-US" dirty="0"/>
          </a:p>
        </p:txBody>
      </p:sp>
      <p:sp>
        <p:nvSpPr>
          <p:cNvPr id="4" name="Footer Placeholder 3">
            <a:extLst>
              <a:ext uri="{FF2B5EF4-FFF2-40B4-BE49-F238E27FC236}">
                <a16:creationId xmlns:a16="http://schemas.microsoft.com/office/drawing/2014/main" id="{6497B2CE-3D6F-6B46-8C88-550EA22426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624C826-8BB4-854C-A402-170C6D7A7516}"/>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737484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AE0014-0870-2B4B-98DA-43481DADEC9D}"/>
              </a:ext>
            </a:extLst>
          </p:cNvPr>
          <p:cNvSpPr>
            <a:spLocks noGrp="1"/>
          </p:cNvSpPr>
          <p:nvPr>
            <p:ph type="dt" sz="half" idx="10"/>
          </p:nvPr>
        </p:nvSpPr>
        <p:spPr/>
        <p:txBody>
          <a:bodyPr/>
          <a:lstStyle/>
          <a:p>
            <a:fld id="{42ED3030-46BF-8642-960A-A6AFB935DE13}" type="datetime1">
              <a:rPr lang="en-US" smtClean="0"/>
              <a:t>6/21/26</a:t>
            </a:fld>
            <a:endParaRPr lang="en-US" dirty="0"/>
          </a:p>
        </p:txBody>
      </p:sp>
      <p:sp>
        <p:nvSpPr>
          <p:cNvPr id="3" name="Footer Placeholder 2">
            <a:extLst>
              <a:ext uri="{FF2B5EF4-FFF2-40B4-BE49-F238E27FC236}">
                <a16:creationId xmlns:a16="http://schemas.microsoft.com/office/drawing/2014/main" id="{B49F2B79-5867-744C-9DDF-01529CE51C9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D60D3A8-2319-954B-AB38-FE994259F901}"/>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597126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2F77C-FACF-9B42-AE3B-725C258F1E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D5C9AE-0F7D-4C4E-A366-AA734BBE3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4F3FC8-6FD4-F84A-8153-4C24520744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F49FE67-8A6C-8741-8606-4EE5C4271C6D}"/>
              </a:ext>
            </a:extLst>
          </p:cNvPr>
          <p:cNvSpPr>
            <a:spLocks noGrp="1"/>
          </p:cNvSpPr>
          <p:nvPr>
            <p:ph type="dt" sz="half" idx="10"/>
          </p:nvPr>
        </p:nvSpPr>
        <p:spPr/>
        <p:txBody>
          <a:bodyPr/>
          <a:lstStyle/>
          <a:p>
            <a:fld id="{7EE13745-5BDE-6842-BB6D-930758D1F03D}" type="datetime1">
              <a:rPr lang="en-US" smtClean="0"/>
              <a:t>6/21/26</a:t>
            </a:fld>
            <a:endParaRPr lang="en-US" dirty="0"/>
          </a:p>
        </p:txBody>
      </p:sp>
      <p:sp>
        <p:nvSpPr>
          <p:cNvPr id="6" name="Footer Placeholder 5">
            <a:extLst>
              <a:ext uri="{FF2B5EF4-FFF2-40B4-BE49-F238E27FC236}">
                <a16:creationId xmlns:a16="http://schemas.microsoft.com/office/drawing/2014/main" id="{DE90791C-26FC-4C49-9D74-0C0F5EF92F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19BFF7-5802-F047-81CF-BB2666D26C4A}"/>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161770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8E8D-776D-4F4A-80A4-817F727975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93482C-E84F-CD46-9793-385494E8F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072E0A2-6795-3549-894B-139B2962FA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39F9A1-A629-B248-9AC6-35E384E8AF9C}"/>
              </a:ext>
            </a:extLst>
          </p:cNvPr>
          <p:cNvSpPr>
            <a:spLocks noGrp="1"/>
          </p:cNvSpPr>
          <p:nvPr>
            <p:ph type="dt" sz="half" idx="10"/>
          </p:nvPr>
        </p:nvSpPr>
        <p:spPr/>
        <p:txBody>
          <a:bodyPr/>
          <a:lstStyle/>
          <a:p>
            <a:fld id="{8377F293-197A-CC49-BA40-83806CF04C42}" type="datetime1">
              <a:rPr lang="en-US" smtClean="0"/>
              <a:t>6/21/26</a:t>
            </a:fld>
            <a:endParaRPr lang="en-US" dirty="0"/>
          </a:p>
        </p:txBody>
      </p:sp>
      <p:sp>
        <p:nvSpPr>
          <p:cNvPr id="6" name="Footer Placeholder 5">
            <a:extLst>
              <a:ext uri="{FF2B5EF4-FFF2-40B4-BE49-F238E27FC236}">
                <a16:creationId xmlns:a16="http://schemas.microsoft.com/office/drawing/2014/main" id="{F3D021FE-452A-1B4A-B884-DDD3D75E73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8D52416-4F2D-EF4E-843B-AEF4B0FC4BF9}"/>
              </a:ext>
            </a:extLst>
          </p:cNvPr>
          <p:cNvSpPr>
            <a:spLocks noGrp="1"/>
          </p:cNvSpPr>
          <p:nvPr>
            <p:ph type="sldNum" sz="quarter" idx="12"/>
          </p:nvPr>
        </p:nvSpPr>
        <p:spPr/>
        <p:txBody>
          <a:bodyPr/>
          <a:lstStyle/>
          <a:p>
            <a:fld id="{59935BA6-DAFD-2B42-AEC0-0A34E2BBD687}" type="slidenum">
              <a:rPr lang="en-US" smtClean="0"/>
              <a:t>‹#›</a:t>
            </a:fld>
            <a:endParaRPr lang="en-US" dirty="0"/>
          </a:p>
        </p:txBody>
      </p:sp>
    </p:spTree>
    <p:extLst>
      <p:ext uri="{BB962C8B-B14F-4D97-AF65-F5344CB8AC3E}">
        <p14:creationId xmlns:p14="http://schemas.microsoft.com/office/powerpoint/2010/main" val="75571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50412D-226F-EA4A-8A98-90B8473413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7E8BB6-AB96-9C46-8462-B7023CF35C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FEB2A7-509D-9749-A929-0909C1066F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7243B-E1EC-F942-9623-F37673BB38DD}" type="datetime1">
              <a:rPr lang="en-US" smtClean="0"/>
              <a:t>6/21/26</a:t>
            </a:fld>
            <a:endParaRPr lang="en-US" dirty="0"/>
          </a:p>
        </p:txBody>
      </p:sp>
      <p:sp>
        <p:nvSpPr>
          <p:cNvPr id="5" name="Footer Placeholder 4">
            <a:extLst>
              <a:ext uri="{FF2B5EF4-FFF2-40B4-BE49-F238E27FC236}">
                <a16:creationId xmlns:a16="http://schemas.microsoft.com/office/drawing/2014/main" id="{85268A5D-A9D2-8E4B-91B4-98D7A26D39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68154A1-CA4E-4647-A5A7-BA4EB4DEB3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35BA6-DAFD-2B42-AEC0-0A34E2BBD687}" type="slidenum">
              <a:rPr lang="en-US" smtClean="0"/>
              <a:t>‹#›</a:t>
            </a:fld>
            <a:endParaRPr lang="en-US" dirty="0"/>
          </a:p>
        </p:txBody>
      </p:sp>
    </p:spTree>
    <p:extLst>
      <p:ext uri="{BB962C8B-B14F-4D97-AF65-F5344CB8AC3E}">
        <p14:creationId xmlns:p14="http://schemas.microsoft.com/office/powerpoint/2010/main" val="4051078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20F6B-C1D4-8140-A595-15265203229B}"/>
              </a:ext>
            </a:extLst>
          </p:cNvPr>
          <p:cNvSpPr>
            <a:spLocks noGrp="1"/>
          </p:cNvSpPr>
          <p:nvPr>
            <p:ph type="title"/>
          </p:nvPr>
        </p:nvSpPr>
        <p:spPr>
          <a:xfrm>
            <a:off x="838200" y="-141513"/>
            <a:ext cx="10515600"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0252A43-223E-F546-863D-EB825AF42E2B}"/>
              </a:ext>
            </a:extLst>
          </p:cNvPr>
          <p:cNvSpPr>
            <a:spLocks noGrp="1"/>
          </p:cNvSpPr>
          <p:nvPr>
            <p:ph idx="1"/>
          </p:nvPr>
        </p:nvSpPr>
        <p:spPr>
          <a:xfrm>
            <a:off x="0" y="0"/>
            <a:ext cx="12192000" cy="6858000"/>
          </a:xfrm>
          <a:ln>
            <a:solidFill>
              <a:schemeClr val="accent1"/>
            </a:solidFill>
          </a:ln>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just">
              <a:buNone/>
              <a:tabLst>
                <a:tab pos="623888" algn="l"/>
              </a:tabLst>
            </a:pPr>
            <a:r>
              <a:rPr lang="en-US" sz="3400" b="1" dirty="0"/>
              <a:t> 		        			         </a:t>
            </a:r>
            <a:r>
              <a:rPr lang="en-US" sz="3600" b="1" dirty="0"/>
              <a:t>THE BLESSING</a:t>
            </a:r>
            <a:r>
              <a:rPr lang="en-US" sz="3400" b="1" dirty="0"/>
              <a:t>										      HAPPY FATHER’S DAY – 026!</a:t>
            </a:r>
          </a:p>
        </p:txBody>
      </p:sp>
      <p:sp>
        <p:nvSpPr>
          <p:cNvPr id="4" name="Oval 3">
            <a:extLst>
              <a:ext uri="{FF2B5EF4-FFF2-40B4-BE49-F238E27FC236}">
                <a16:creationId xmlns:a16="http://schemas.microsoft.com/office/drawing/2014/main" id="{D043146B-BBC7-3F4C-8036-3BCBA254E3EA}"/>
              </a:ext>
            </a:extLst>
          </p:cNvPr>
          <p:cNvSpPr/>
          <p:nvPr/>
        </p:nvSpPr>
        <p:spPr>
          <a:xfrm>
            <a:off x="1592494" y="136525"/>
            <a:ext cx="8772417" cy="1651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t> Malachi – Another Angry Prophet  </a:t>
            </a:r>
          </a:p>
        </p:txBody>
      </p:sp>
      <p:sp>
        <p:nvSpPr>
          <p:cNvPr id="6" name="Slide Number Placeholder 5">
            <a:extLst>
              <a:ext uri="{FF2B5EF4-FFF2-40B4-BE49-F238E27FC236}">
                <a16:creationId xmlns:a16="http://schemas.microsoft.com/office/drawing/2014/main" id="{2D0F426B-196C-5D45-BD60-21C4D4E4A8D7}"/>
              </a:ext>
            </a:extLst>
          </p:cNvPr>
          <p:cNvSpPr>
            <a:spLocks noGrp="1"/>
          </p:cNvSpPr>
          <p:nvPr>
            <p:ph type="sldNum" sz="quarter" idx="12"/>
          </p:nvPr>
        </p:nvSpPr>
        <p:spPr/>
        <p:txBody>
          <a:bodyPr/>
          <a:lstStyle/>
          <a:p>
            <a:fld id="{696863BF-DFF0-0742-9D49-AD0AEDBBFD1C}" type="slidenum">
              <a:rPr lang="en-US" smtClean="0"/>
              <a:t>1</a:t>
            </a:fld>
            <a:endParaRPr lang="en-US" dirty="0"/>
          </a:p>
        </p:txBody>
      </p:sp>
      <p:sp>
        <p:nvSpPr>
          <p:cNvPr id="7" name="TextBox 6">
            <a:extLst>
              <a:ext uri="{FF2B5EF4-FFF2-40B4-BE49-F238E27FC236}">
                <a16:creationId xmlns:a16="http://schemas.microsoft.com/office/drawing/2014/main" id="{0E13710E-4504-F345-B3C8-ED629288C1DB}"/>
              </a:ext>
            </a:extLst>
          </p:cNvPr>
          <p:cNvSpPr txBox="1"/>
          <p:nvPr/>
        </p:nvSpPr>
        <p:spPr>
          <a:xfrm>
            <a:off x="91440" y="-347472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80300D2A-1578-E440-BA95-BF56B743D9E2}"/>
              </a:ext>
            </a:extLst>
          </p:cNvPr>
          <p:cNvSpPr txBox="1"/>
          <p:nvPr/>
        </p:nvSpPr>
        <p:spPr>
          <a:xfrm>
            <a:off x="7700211" y="-1925053"/>
            <a:ext cx="184731" cy="369332"/>
          </a:xfrm>
          <a:prstGeom prst="rect">
            <a:avLst/>
          </a:prstGeom>
          <a:noFill/>
        </p:spPr>
        <p:txBody>
          <a:bodyPr wrap="none" rtlCol="0">
            <a:spAutoFit/>
          </a:bodyPr>
          <a:lstStyle/>
          <a:p>
            <a:endParaRPr lang="en-US" dirty="0"/>
          </a:p>
        </p:txBody>
      </p:sp>
      <p:pic>
        <p:nvPicPr>
          <p:cNvPr id="9" name="Picture 8">
            <a:extLst>
              <a:ext uri="{FF2B5EF4-FFF2-40B4-BE49-F238E27FC236}">
                <a16:creationId xmlns:a16="http://schemas.microsoft.com/office/drawing/2014/main" id="{79A1E21E-73CD-394B-892B-7269CAC88449}"/>
              </a:ext>
            </a:extLst>
          </p:cNvPr>
          <p:cNvPicPr>
            <a:picLocks noChangeAspect="1"/>
          </p:cNvPicPr>
          <p:nvPr/>
        </p:nvPicPr>
        <p:blipFill>
          <a:blip r:embed="rId2"/>
          <a:stretch>
            <a:fillRect/>
          </a:stretch>
        </p:blipFill>
        <p:spPr>
          <a:xfrm>
            <a:off x="2378943" y="3242475"/>
            <a:ext cx="7434113" cy="2977350"/>
          </a:xfrm>
          <a:prstGeom prst="rect">
            <a:avLst/>
          </a:prstGeom>
        </p:spPr>
      </p:pic>
      <p:sp>
        <p:nvSpPr>
          <p:cNvPr id="8" name="TextBox 7">
            <a:extLst>
              <a:ext uri="{FF2B5EF4-FFF2-40B4-BE49-F238E27FC236}">
                <a16:creationId xmlns:a16="http://schemas.microsoft.com/office/drawing/2014/main" id="{AB98BCA5-464A-A84F-9E5B-64905B4ACE7E}"/>
              </a:ext>
            </a:extLst>
          </p:cNvPr>
          <p:cNvSpPr txBox="1"/>
          <p:nvPr/>
        </p:nvSpPr>
        <p:spPr>
          <a:xfrm>
            <a:off x="4764505" y="-262288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73527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D7858-69C6-9445-B792-D3EC7C489345}"/>
              </a:ext>
            </a:extLst>
          </p:cNvPr>
          <p:cNvSpPr>
            <a:spLocks noGrp="1"/>
          </p:cNvSpPr>
          <p:nvPr>
            <p:ph type="title"/>
          </p:nvPr>
        </p:nvSpPr>
        <p:spPr>
          <a:xfrm>
            <a:off x="838200" y="-256853"/>
            <a:ext cx="10515600" cy="1438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74E472B-6C6E-344D-83A5-3DFDCE5E8A2F}"/>
              </a:ext>
            </a:extLst>
          </p:cNvPr>
          <p:cNvSpPr>
            <a:spLocks noGrp="1"/>
          </p:cNvSpPr>
          <p:nvPr>
            <p:ph idx="1"/>
          </p:nvPr>
        </p:nvSpPr>
        <p:spPr>
          <a:xfrm>
            <a:off x="0" y="0"/>
            <a:ext cx="12192000" cy="7202311"/>
          </a:xfrm>
        </p:spPr>
        <p:txBody>
          <a:bodyPr>
            <a:normAutofit fontScale="92500" lnSpcReduction="10000"/>
          </a:bodyPr>
          <a:lstStyle/>
          <a:p>
            <a:pPr marL="0" indent="0">
              <a:buNone/>
            </a:pPr>
            <a:r>
              <a:rPr lang="en-US" sz="1700" b="1" dirty="0"/>
              <a:t>[Malachi 2:4-9 / Numbers 6:24-26]</a:t>
            </a:r>
            <a:r>
              <a:rPr lang="en-US" sz="1700" dirty="0"/>
              <a:t>										 Two weeks ago, I went through verses 1,2 of Malachi, chapter 2.  In that passage, the Lord vows to turn the blessing of the priests into curses!  That is a scary scenario!  Those people of Israel went to the temple hoping for the blessing of God upon their 				 lives, and what they were going to get was a curse from God whenever the priest proclaimed their priestly 				 blessings upon the worshippers and petitioners that came before them! Christ-followers today come to 				 church for basically the same reason!  God tells us to worship together, and when we obey Him and are here 				 in the church on Sunday morning, we hope for God’s blessings and benefits upon our lives and those of our 				 children!  Some people have the mistaken impression that God’s blessing is a general covering of His good 				 will upon the congregation.  Others are looking for instruction, training, ideas in how to follow Jesus and 				 make our lives more in tune with God and with His will for our lives!  We do so know that our lives will be 				 better if we do!  Here we get both encouragement for what we do right, and we get rebuked for what we 				 are doing wrong.  As humans, we have a need for both forms of encouragement!  It is also a blessing to be 				 with people that are on a similar journey as we are – fellow believers who desire to follow Jesus and increasingly be like Him in their character.  They share the same Holy Spirit of God, and when we meet, the Spirit in me calls to the Spirit in you, and the Spirit of God in you calls to the Spirit of God in me.  I know that from experience!  What I’m affirming is that it is a blessing to be with God’s people.  But what if God promised to condemn and curse us when we came together?!  That happened here in the text!  The problem in Malachi’s day was wholesale religious fraud! I’ve come up against people who say that they follow Jesus, but I just know they are not what they say they are. It is freaky.  How could they be so dismissive of God, as to misrepresent themselves?  But there is no communion with them!  I am left cold!  Well, think of how God feels about that!  People are actually always doing that, and God is conscious of it!  							 The Book of Malachi is a case in point!  In Malachi, the prophet’s day, people had taken up the general practice of taking defective animals to the Jerusalem temple to offer them on the alter as sacrifice for their sins – and these were animals they were going to discard anyway!  So they were obviously not taking their sin seriously – certainly not as seriously as God did! This was large-scale fraud perpetrated upon God by the very people He had made His own possession!  All the other peoples/nations of the world could use their free will to reject their Creator/God and go their own way and follow gods of their own making, and mess up their lives so badly that there was, at best, little sweet love, or any kind of stability left to them!  Just predatory outlooks, competition for supremacy, perversion, obsession, and domination!  But God’s people Israel did not have that option!  They were being carried by God into the destiny He had planned for them!  They tried to run away, tried to move into the shadows, chameleon-like – tried to escape to do their own thing, and God would allowed it for a season, hoping their ensuing pointlessness and misery would force them back (but it never did), and then He would step in, grab them by the ear, and bring them back by force if need be! Often, God had to destroy the generation in charge to raise up a new generation that were not as stiff-necked/ not as intractably resistant to Him and the direction He had planned for them!  What was running in the background of human history was that God had a Savoir that He had promised the nation of Israel, </a:t>
            </a:r>
            <a:r>
              <a:rPr lang="en-US" sz="1700" b="1" i="1" dirty="0"/>
              <a:t>and the world, </a:t>
            </a:r>
            <a:r>
              <a:rPr lang="en-US" sz="1700" dirty="0"/>
              <a:t>and Israel was ”elected” to be the vehicle through which God would make it happen!  He could not just let them jeopardize that plan!  The plan was bigger than they were!  They were perpetually trying to opt out, but they could not be allowed!  They had not lost their free will, but their ultimate course was charted out for them by a power far and above their own!  This was an ancient agreement that God made with their progenitor, Abraham, father of the nation – and agreement that depended on God, and not Abraham or his descendants.  More of that in a minute.</a:t>
            </a:r>
          </a:p>
        </p:txBody>
      </p:sp>
      <p:pic>
        <p:nvPicPr>
          <p:cNvPr id="5" name="Picture 4">
            <a:extLst>
              <a:ext uri="{FF2B5EF4-FFF2-40B4-BE49-F238E27FC236}">
                <a16:creationId xmlns:a16="http://schemas.microsoft.com/office/drawing/2014/main" id="{DCC142A1-2049-CC4F-BA00-FBD1E271BF5E}"/>
              </a:ext>
            </a:extLst>
          </p:cNvPr>
          <p:cNvPicPr>
            <a:picLocks noChangeAspect="1"/>
          </p:cNvPicPr>
          <p:nvPr/>
        </p:nvPicPr>
        <p:blipFill>
          <a:blip r:embed="rId3"/>
          <a:stretch>
            <a:fillRect/>
          </a:stretch>
        </p:blipFill>
        <p:spPr>
          <a:xfrm>
            <a:off x="9029595" y="446863"/>
            <a:ext cx="3046924" cy="1892300"/>
          </a:xfrm>
          <a:prstGeom prst="rect">
            <a:avLst/>
          </a:prstGeom>
        </p:spPr>
      </p:pic>
      <p:sp>
        <p:nvSpPr>
          <p:cNvPr id="6" name="Slide Number Placeholder 5">
            <a:extLst>
              <a:ext uri="{FF2B5EF4-FFF2-40B4-BE49-F238E27FC236}">
                <a16:creationId xmlns:a16="http://schemas.microsoft.com/office/drawing/2014/main" id="{1AF121AE-37A3-C449-9431-D50A9E9CECEB}"/>
              </a:ext>
            </a:extLst>
          </p:cNvPr>
          <p:cNvSpPr>
            <a:spLocks noGrp="1"/>
          </p:cNvSpPr>
          <p:nvPr>
            <p:ph type="sldNum" sz="quarter" idx="12"/>
          </p:nvPr>
        </p:nvSpPr>
        <p:spPr>
          <a:xfrm>
            <a:off x="11855302" y="6411136"/>
            <a:ext cx="336697" cy="446863"/>
          </a:xfrm>
        </p:spPr>
        <p:txBody>
          <a:bodyPr/>
          <a:lstStyle/>
          <a:p>
            <a:fld id="{59935BA6-DAFD-2B42-AEC0-0A34E2BBD687}" type="slidenum">
              <a:rPr lang="en-US" smtClean="0"/>
              <a:t>2</a:t>
            </a:fld>
            <a:endParaRPr lang="en-US" dirty="0"/>
          </a:p>
        </p:txBody>
      </p:sp>
    </p:spTree>
    <p:extLst>
      <p:ext uri="{BB962C8B-B14F-4D97-AF65-F5344CB8AC3E}">
        <p14:creationId xmlns:p14="http://schemas.microsoft.com/office/powerpoint/2010/main" val="112378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D7858-69C6-9445-B792-D3EC7C489345}"/>
              </a:ext>
            </a:extLst>
          </p:cNvPr>
          <p:cNvSpPr>
            <a:spLocks noGrp="1"/>
          </p:cNvSpPr>
          <p:nvPr>
            <p:ph type="title"/>
          </p:nvPr>
        </p:nvSpPr>
        <p:spPr>
          <a:xfrm>
            <a:off x="838200" y="-256853"/>
            <a:ext cx="10515600" cy="1438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74E472B-6C6E-344D-83A5-3DFDCE5E8A2F}"/>
              </a:ext>
            </a:extLst>
          </p:cNvPr>
          <p:cNvSpPr>
            <a:spLocks noGrp="1"/>
          </p:cNvSpPr>
          <p:nvPr>
            <p:ph idx="1"/>
          </p:nvPr>
        </p:nvSpPr>
        <p:spPr>
          <a:xfrm>
            <a:off x="0" y="0"/>
            <a:ext cx="12192000" cy="6858000"/>
          </a:xfrm>
        </p:spPr>
        <p:txBody>
          <a:bodyPr>
            <a:normAutofit fontScale="92500" lnSpcReduction="20000"/>
          </a:bodyPr>
          <a:lstStyle/>
          <a:p>
            <a:pPr marL="0" indent="0">
              <a:buNone/>
            </a:pPr>
            <a:r>
              <a:rPr lang="en-US" sz="1700" dirty="0"/>
              <a:t>Some of God’s people became or remained serious about God – living their lives under his acknowledged Presence, being thankful for Him and His multi-facetted blessings on earth that they experienced everyday.  They lived their lives with Him in 				 mind, trying to obey Him, keep His laws and statutes and bring the best animals to his temple to be 					 sacrificed for their sins!  But per usual, most of the nation’s people lived as if God was not there.  They 				 did not let 	</a:t>
            </a:r>
            <a:r>
              <a:rPr lang="en-US" sz="1700" b="1" i="1" dirty="0"/>
              <a:t>anyone</a:t>
            </a:r>
            <a:r>
              <a:rPr lang="en-US" sz="1700" dirty="0"/>
              <a:t> tell them what they could do or not do – not even God!  They neither kept the 					 covenant that Moses and the nation had made with God at Mt. Sinai, nor cared if anyone else did – and 				 this would not do for God!  This nation was like herding cats, but He was committed to bringing them 				 back to their calling!  They had to experience disasters on a national scope, and be brought down and 				 humbled before their eyes and ears could be opened, and they could be brought back to their part in 				 the great plan of God, which boiled down to bringing the Word, Jesus, into the world!  So God and Israel 				 were going through repeated cycles of spiritual apathy, idolatry, decadence and corruption, followed by 				 a devastating national or tribal experience of His judgment and wrath - with the threat of more to come, 				 followed by national spiritual revival, in which they would quickly discover that they now wanted to take 				 God seriously!  They always, eventually, realized that they needed to renew their alliance with God!  				 Re-aligning with God would then keep at least </a:t>
            </a:r>
            <a:r>
              <a:rPr lang="en-US" sz="1700" b="1" i="1" dirty="0"/>
              <a:t>that</a:t>
            </a:r>
            <a:r>
              <a:rPr lang="en-US" sz="1700" dirty="0"/>
              <a:t> generation of Israelites on track, and bring them back from the brink of annihilation – the type of annihilation that all the other pagan nations would suffer!  But God was not trying to annihilate His own people. He was saving them from themselves by salvaging their mission. It was a hard way, but a path of their own choosing!  	 	 			 ~By the way, that passage that I spoke on last Sunday regarding divorce.  It had a double meaning!  It most certainly referred to marital divorce, and Jesus used that passage to answer questions on divorce put to Him by His detractors.  But divorce was actually imagery for an underlying theme of Israel’s reoccurring unfaithfulness to God!  God had every right to divorce Himself from them, but, He had known of the strange dynamics of their relationship, even as it began!  He made his covenant with Abraham and Abraham’s descendants back in Genesis 12, and confirmed in chap. 14. A covenant was struck between the two ALMOST as if it were between two humans of that place and time! To accomplish a covenant in that time and place, animals were cut in half and laid out in a strait pattern with a space wide enough for the two participant to walk through. The vow was usually that if either of them broke their formal covenant, they would be cursed to become like the condition of the animals they were walking between.  It was gruesome, but compassion toward animals did not exist in that world!  Animals were purely a source of income, wealth, and food!  What mattered to the participants was that a binding agreement had been struck between the parties involved  They had become allies who would not attach each other and who would, in fact, come to each others aid against all attackers!  This was an unbreakable vow of honor!  *By the way – most people don’t know that this is why, even today, that when a couple is making a marriage covenant with each other, there is the traditional/symbolic beginning of the two sides walking down “the isle”.  It is certainly a symbolic harkening back to the ancient ceremony as part of the process to form an unbreakable marriage “covenant”.  But perhaps we need to go back to walking  between halved animal carcasses instead of flowers or lights, to put some teeth back into our vows! At any rate, Abraham, (the original progeniture of Israel), and Yahweh/God had met and formed a pact/a covenant, with a twist on it!  					 [</a:t>
            </a:r>
            <a:r>
              <a:rPr lang="en-US" sz="1700" b="1" dirty="0"/>
              <a:t>Gen. 15:4-18]</a:t>
            </a:r>
            <a:r>
              <a:rPr lang="en-US" sz="1700" dirty="0"/>
              <a:t> has God promising Abraham hordes of descendants </a:t>
            </a:r>
            <a:r>
              <a:rPr lang="en-US" sz="1700" i="1" dirty="0"/>
              <a:t>and a land </a:t>
            </a:r>
            <a:r>
              <a:rPr lang="en-US" sz="1700" dirty="0"/>
              <a:t>for His descendants! Earlier in 				 </a:t>
            </a:r>
            <a:r>
              <a:rPr lang="en-US" sz="1700" b="1" dirty="0"/>
              <a:t>[Gen. 12:1-3],</a:t>
            </a:r>
            <a:r>
              <a:rPr lang="en-US" sz="1700" dirty="0"/>
              <a:t> it begins with God promising that this was a huge, grand plan, as they were going to be a massive nation that “blessed” the world!  But the covenant was also contingent upon Israel keeping their part of the bargain  					 	 </a:t>
            </a:r>
            <a:r>
              <a:rPr lang="en-US" sz="1700" b="1" dirty="0"/>
              <a:t>[Deut. 11:26-28]! </a:t>
            </a:r>
            <a:r>
              <a:rPr lang="en-US" sz="1700" dirty="0"/>
              <a:t>God was going to keep His part of it, but they had a part that they had to keep also!  They needed to </a:t>
            </a:r>
            <a:r>
              <a:rPr lang="en-US" sz="1700" b="1" dirty="0"/>
              <a:t>remain loyal </a:t>
            </a:r>
            <a:r>
              <a:rPr lang="en-US" sz="1700" dirty="0"/>
              <a:t>to Him, </a:t>
            </a:r>
            <a:r>
              <a:rPr lang="en-US" sz="1700" b="1" dirty="0"/>
              <a:t>abhor false gods</a:t>
            </a:r>
            <a:r>
              <a:rPr lang="en-US" sz="1700" dirty="0"/>
              <a:t>, and </a:t>
            </a:r>
            <a:r>
              <a:rPr lang="en-US" sz="1700" b="1" dirty="0"/>
              <a:t>obey</a:t>
            </a:r>
            <a:r>
              <a:rPr lang="en-US" sz="1700" dirty="0"/>
              <a:t> Him.  Everything He told them to do had an important reason behind it, and He was always going to hold them to it!  The plan had to continue and go forward to it’s consummation at the cross of Christ!   </a:t>
            </a:r>
          </a:p>
        </p:txBody>
      </p:sp>
      <p:sp>
        <p:nvSpPr>
          <p:cNvPr id="4" name="Slide Number Placeholder 3">
            <a:extLst>
              <a:ext uri="{FF2B5EF4-FFF2-40B4-BE49-F238E27FC236}">
                <a16:creationId xmlns:a16="http://schemas.microsoft.com/office/drawing/2014/main" id="{A8BFC2BD-25AC-7947-B6B0-D599BF0052D7}"/>
              </a:ext>
            </a:extLst>
          </p:cNvPr>
          <p:cNvSpPr>
            <a:spLocks noGrp="1"/>
          </p:cNvSpPr>
          <p:nvPr>
            <p:ph type="sldNum" sz="quarter" idx="12"/>
          </p:nvPr>
        </p:nvSpPr>
        <p:spPr>
          <a:xfrm>
            <a:off x="11815280" y="6493266"/>
            <a:ext cx="376719" cy="364733"/>
          </a:xfrm>
        </p:spPr>
        <p:txBody>
          <a:bodyPr/>
          <a:lstStyle/>
          <a:p>
            <a:fld id="{59935BA6-DAFD-2B42-AEC0-0A34E2BBD687}" type="slidenum">
              <a:rPr lang="en-US" smtClean="0"/>
              <a:t>3</a:t>
            </a:fld>
            <a:endParaRPr lang="en-US"/>
          </a:p>
        </p:txBody>
      </p:sp>
      <p:pic>
        <p:nvPicPr>
          <p:cNvPr id="7" name="Picture 6">
            <a:extLst>
              <a:ext uri="{FF2B5EF4-FFF2-40B4-BE49-F238E27FC236}">
                <a16:creationId xmlns:a16="http://schemas.microsoft.com/office/drawing/2014/main" id="{28F9BDF9-525A-044C-A818-E593F52E1D75}"/>
              </a:ext>
            </a:extLst>
          </p:cNvPr>
          <p:cNvPicPr>
            <a:picLocks noChangeAspect="1"/>
          </p:cNvPicPr>
          <p:nvPr/>
        </p:nvPicPr>
        <p:blipFill>
          <a:blip r:embed="rId2"/>
          <a:stretch>
            <a:fillRect/>
          </a:stretch>
        </p:blipFill>
        <p:spPr>
          <a:xfrm>
            <a:off x="8722046" y="229099"/>
            <a:ext cx="3378200" cy="2146300"/>
          </a:xfrm>
          <a:prstGeom prst="rect">
            <a:avLst/>
          </a:prstGeom>
        </p:spPr>
      </p:pic>
    </p:spTree>
    <p:extLst>
      <p:ext uri="{BB962C8B-B14F-4D97-AF65-F5344CB8AC3E}">
        <p14:creationId xmlns:p14="http://schemas.microsoft.com/office/powerpoint/2010/main" val="3666071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D7858-69C6-9445-B792-D3EC7C489345}"/>
              </a:ext>
            </a:extLst>
          </p:cNvPr>
          <p:cNvSpPr>
            <a:spLocks noGrp="1"/>
          </p:cNvSpPr>
          <p:nvPr>
            <p:ph type="title"/>
          </p:nvPr>
        </p:nvSpPr>
        <p:spPr>
          <a:xfrm>
            <a:off x="838200" y="-256853"/>
            <a:ext cx="10515600" cy="1438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74E472B-6C6E-344D-83A5-3DFDCE5E8A2F}"/>
              </a:ext>
            </a:extLst>
          </p:cNvPr>
          <p:cNvSpPr>
            <a:spLocks noGrp="1"/>
          </p:cNvSpPr>
          <p:nvPr>
            <p:ph idx="1"/>
          </p:nvPr>
        </p:nvSpPr>
        <p:spPr>
          <a:xfrm>
            <a:off x="0" y="-1"/>
            <a:ext cx="12192000" cy="6965245"/>
          </a:xfrm>
        </p:spPr>
        <p:txBody>
          <a:bodyPr>
            <a:normAutofit fontScale="92500" lnSpcReduction="10000"/>
          </a:bodyPr>
          <a:lstStyle/>
          <a:p>
            <a:pPr marL="0" indent="0">
              <a:buNone/>
            </a:pPr>
            <a:r>
              <a:rPr lang="en-US" sz="1700" dirty="0"/>
              <a:t>Malachi is calling the people back to their covenant vows with God.  They were not straying back into idolatry as they had a hundred times before, but they were slipping into neglect which was rooted in basic </a:t>
            </a:r>
            <a:r>
              <a:rPr lang="en-US" sz="1700" b="1" dirty="0"/>
              <a:t>disrespect</a:t>
            </a:r>
            <a:r>
              <a:rPr lang="en-US" sz="1700" dirty="0"/>
              <a:t>!  It was a matter of time before they 			 would lose touch with their identity again, and move far astray -- so the prophet is reasoning with them.  “</a:t>
            </a:r>
            <a:r>
              <a:rPr lang="en-US" sz="1700" i="1" dirty="0"/>
              <a:t>You are being 			 unfaithful to me</a:t>
            </a:r>
            <a:r>
              <a:rPr lang="en-US" sz="1700" dirty="0"/>
              <a:t>,” says God through the prophet.  “</a:t>
            </a:r>
            <a:r>
              <a:rPr lang="en-US" sz="1700" i="1" dirty="0"/>
              <a:t>I should divorce you because you act like you want to divorce me</a:t>
            </a:r>
            <a:r>
              <a:rPr lang="en-US" sz="1700" dirty="0"/>
              <a:t>, </a:t>
            </a:r>
            <a:r>
              <a:rPr lang="en-US" sz="1700" b="1" i="1" dirty="0"/>
              <a:t>but I 			 can’t!”  </a:t>
            </a:r>
            <a:r>
              <a:rPr lang="en-US" sz="1700" dirty="0"/>
              <a:t>He couldn’t because He’d promised!  Besides that He’d just rather recently brought them back from distant lands 			 where they were being punished in exile</a:t>
            </a:r>
            <a:r>
              <a:rPr lang="en-US" sz="1700" i="1" dirty="0"/>
              <a:t>, </a:t>
            </a:r>
            <a:r>
              <a:rPr lang="en-US" sz="1700" dirty="0"/>
              <a:t>and He’d re-established His people back in the land that He’d given to them!  			 But they looked like they were poised to go off again in search of an illicit affair with other lesser gods!  It is like God is 			 saying to them </a:t>
            </a:r>
            <a:r>
              <a:rPr lang="en-US" sz="1700" i="1" dirty="0"/>
              <a:t>“What is wrong with you?!”   </a:t>
            </a:r>
            <a:r>
              <a:rPr lang="en-US" sz="1700" dirty="0"/>
              <a:t>In</a:t>
            </a:r>
            <a:r>
              <a:rPr lang="en-US" sz="1700" i="1" dirty="0"/>
              <a:t> </a:t>
            </a:r>
            <a:r>
              <a:rPr lang="en-US" sz="1700" b="1" dirty="0"/>
              <a:t>verses 4-6</a:t>
            </a:r>
            <a:r>
              <a:rPr lang="en-US" sz="1700" i="1" dirty="0"/>
              <a:t>, </a:t>
            </a:r>
            <a:r>
              <a:rPr lang="en-US" sz="1700" dirty="0"/>
              <a:t>God harkens back to the beginnings of the Levites – the 12th 			 tribe that had no inheritance of land, whose inheritance was instead a special relationship with God Himself.  The other 			 11 tribes of Israel got portioned of the land, but the Levites received </a:t>
            </a:r>
            <a:r>
              <a:rPr lang="en-US" sz="1700" b="1" dirty="0"/>
              <a:t>God</a:t>
            </a:r>
            <a:r>
              <a:rPr lang="en-US" sz="1700" dirty="0"/>
              <a:t> as their portion.  In the day of Moses, God made 		 a covenant with their forefathers where they became caretakers of the law of Moses, and of God’s temple, and of the 			 sacrifices and worship that was carried on there.  They were teachers of the truths of God, who were to teach the people and call on them to remain faithful!  It was a place of highest honor in the nation! But they had blown it!  They did not do their job, and no one respected them anymore, and worship was in decline! 										  ~It is Father’s Day today, of course,.. and I haven’t forgotten.  Let me bring it around to that before I’m done here this morning.  God has placed Christ-following fathers in a role similar to the Levitical priesthood, only it is  in the home!  In a Christian home, a father is to be the paragon of godliness – of showing both wife and children what it looks like to follow Jesus and love Him with your whole heart, soul, mind, and might! Fathers are the teachers and reminders of the next generation – of the children!  They are the upholders not only of truth, but of God’s truth!  Unfortunately, our Christian church culture has largely handed this responsibility over to our wives and mothers, and women in general, as if it is their responsibility!  *Even in the home I grew up with, I think it was my </a:t>
            </a:r>
            <a:r>
              <a:rPr lang="en-US" sz="1700" b="1" i="1" dirty="0"/>
              <a:t>mother</a:t>
            </a:r>
            <a:r>
              <a:rPr lang="en-US" sz="1700" dirty="0"/>
              <a:t> that drove the daily routine of our family devotions. Eventually, my father was cooperative enough so that it looked like he was in charge of it. But my mother also read to us daily from the </a:t>
            </a:r>
            <a:r>
              <a:rPr lang="en-US" sz="1700" dirty="0" err="1"/>
              <a:t>Egermeier’s</a:t>
            </a:r>
            <a:r>
              <a:rPr lang="en-US" sz="1700" dirty="0"/>
              <a:t> Bible Story book every morning before we went off to school!  But I saw my father take a leadership role in the church, and take on the role of teaching other people’s kids in the two age groups of our church’s youth groups. I was proud of him for that!  He was doing all that he could.  He was faithfully fulfilling his role in the church, and passing on the knowledge of God to the next generation! And he did it </a:t>
            </a:r>
            <a:r>
              <a:rPr lang="en-US" sz="1700" b="1" i="1" dirty="0"/>
              <a:t>faithfully</a:t>
            </a:r>
            <a:r>
              <a:rPr lang="en-US" sz="1700" dirty="0"/>
              <a:t>, week-in-and-week-out, for two decades, working in tandem with my mother.  It not only was important to him, his direct involvement made it </a:t>
            </a:r>
            <a:r>
              <a:rPr lang="en-US" sz="1700" b="1" i="1" dirty="0"/>
              <a:t>LOOK</a:t>
            </a:r>
            <a:r>
              <a:rPr lang="en-US" sz="1700" dirty="0"/>
              <a:t> to me like it was important to him!  But then there were also the theological discussions I witnessed him having in our home with men from church and my uncles, encouraging them in the truth of the scriptures.  He loved the word of God, the Bible, and he took on the priestly duties of conveying what he knew to others!  I will be forever grateful to Him for being able to witness Him do that!		 				 </a:t>
            </a:r>
            <a:r>
              <a:rPr lang="en-US" sz="1700" b="1" dirty="0"/>
              <a:t>[Rev. 1:6; 1 Pet. 2:5 &amp; 9]  </a:t>
            </a:r>
            <a:r>
              <a:rPr lang="en-US" sz="1700" dirty="0"/>
              <a:t>As Fathers and as men we cannot disregard our responsibility before God to teach – each other; our children, our grandchildren, and the world about the things of God – about the Bible – about Jesus and His teachings and those of the apostles!!  If we do not, the truth erodes in the next generation. This calls for diligence, determination, faithfulness to our priestly calling!  When we do what is right, we call down the Lord’s blessing It is a never-ending task from generation to generation, and when you came to Jesus, it is to this you were called!  When we do not do what we should do, when we run from our responsibilities before God, those blessings become curses!  It is inevitable cause-and-effect!  God cannot bless the apathetic, the fraudsters, the false.  He simple can’t and won’t!  In 2:16b God shows His heart!  He does not want the blessings that are ours in Christ to be neglected.  </a:t>
            </a:r>
            <a:r>
              <a:rPr lang="en-US" sz="1700" b="1" i="1" dirty="0"/>
              <a:t>“So guard yourself in you spirit, and do not break faith”</a:t>
            </a:r>
          </a:p>
        </p:txBody>
      </p:sp>
      <p:sp>
        <p:nvSpPr>
          <p:cNvPr id="4" name="Slide Number Placeholder 3">
            <a:extLst>
              <a:ext uri="{FF2B5EF4-FFF2-40B4-BE49-F238E27FC236}">
                <a16:creationId xmlns:a16="http://schemas.microsoft.com/office/drawing/2014/main" id="{CB8A9BD1-5376-5148-BFE8-2B812DC74554}"/>
              </a:ext>
            </a:extLst>
          </p:cNvPr>
          <p:cNvSpPr>
            <a:spLocks noGrp="1"/>
          </p:cNvSpPr>
          <p:nvPr>
            <p:ph type="sldNum" sz="quarter" idx="12"/>
          </p:nvPr>
        </p:nvSpPr>
        <p:spPr>
          <a:xfrm>
            <a:off x="11867534" y="6508954"/>
            <a:ext cx="324465" cy="349045"/>
          </a:xfrm>
        </p:spPr>
        <p:txBody>
          <a:bodyPr/>
          <a:lstStyle/>
          <a:p>
            <a:fld id="{59935BA6-DAFD-2B42-AEC0-0A34E2BBD687}" type="slidenum">
              <a:rPr lang="en-US" smtClean="0"/>
              <a:t>4</a:t>
            </a:fld>
            <a:endParaRPr lang="en-US"/>
          </a:p>
        </p:txBody>
      </p:sp>
      <p:pic>
        <p:nvPicPr>
          <p:cNvPr id="6" name="Picture 5">
            <a:extLst>
              <a:ext uri="{FF2B5EF4-FFF2-40B4-BE49-F238E27FC236}">
                <a16:creationId xmlns:a16="http://schemas.microsoft.com/office/drawing/2014/main" id="{7B49EF04-8274-1948-BAC3-7C156ACFC662}"/>
              </a:ext>
            </a:extLst>
          </p:cNvPr>
          <p:cNvPicPr>
            <a:picLocks noChangeAspect="1"/>
          </p:cNvPicPr>
          <p:nvPr/>
        </p:nvPicPr>
        <p:blipFill>
          <a:blip r:embed="rId3"/>
          <a:stretch>
            <a:fillRect/>
          </a:stretch>
        </p:blipFill>
        <p:spPr>
          <a:xfrm>
            <a:off x="10148711" y="288822"/>
            <a:ext cx="2020029" cy="1920275"/>
          </a:xfrm>
          <a:prstGeom prst="rect">
            <a:avLst/>
          </a:prstGeom>
        </p:spPr>
      </p:pic>
    </p:spTree>
    <p:extLst>
      <p:ext uri="{BB962C8B-B14F-4D97-AF65-F5344CB8AC3E}">
        <p14:creationId xmlns:p14="http://schemas.microsoft.com/office/powerpoint/2010/main" val="732827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3068</TotalTime>
  <Words>110</Words>
  <Application>Microsoft Macintosh PowerPoint</Application>
  <PresentationFormat>Widescreen</PresentationFormat>
  <Paragraphs>15</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57</cp:revision>
  <cp:lastPrinted>2026-06-21T13:27:14Z</cp:lastPrinted>
  <dcterms:created xsi:type="dcterms:W3CDTF">2026-06-17T14:04:58Z</dcterms:created>
  <dcterms:modified xsi:type="dcterms:W3CDTF">2026-06-21T13:28:11Z</dcterms:modified>
</cp:coreProperties>
</file>