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288" r:id="rId2"/>
    <p:sldId id="289" r:id="rId3"/>
    <p:sldId id="293" r:id="rId4"/>
    <p:sldId id="29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20"/>
    <p:restoredTop sz="95884"/>
  </p:normalViewPr>
  <p:slideViewPr>
    <p:cSldViewPr snapToGrid="0" snapToObjects="1">
      <p:cViewPr varScale="1">
        <p:scale>
          <a:sx n="48" d="100"/>
          <a:sy n="48" d="100"/>
        </p:scale>
        <p:origin x="208" y="14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4FA219-2FEF-314F-8E00-03D29AABD263}" type="datetimeFigureOut">
              <a:rPr lang="en-US" smtClean="0"/>
              <a:t>6/28/26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E539E3-5E99-D74A-85ED-EC2B9283444E}" type="slidenum">
              <a:rPr lang="en-US" smtClean="0"/>
              <a:t>‹#›</a:t>
            </a:fld>
            <a:endParaRPr lang="en-US"/>
          </a:p>
        </p:txBody>
      </p:sp>
    </p:spTree>
    <p:extLst>
      <p:ext uri="{BB962C8B-B14F-4D97-AF65-F5344CB8AC3E}">
        <p14:creationId xmlns:p14="http://schemas.microsoft.com/office/powerpoint/2010/main" val="2092955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E539E3-5E99-D74A-85ED-EC2B9283444E}" type="slidenum">
              <a:rPr lang="en-US" smtClean="0"/>
              <a:t>2</a:t>
            </a:fld>
            <a:endParaRPr lang="en-US"/>
          </a:p>
        </p:txBody>
      </p:sp>
    </p:spTree>
    <p:extLst>
      <p:ext uri="{BB962C8B-B14F-4D97-AF65-F5344CB8AC3E}">
        <p14:creationId xmlns:p14="http://schemas.microsoft.com/office/powerpoint/2010/main" val="4153633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E539E3-5E99-D74A-85ED-EC2B9283444E}" type="slidenum">
              <a:rPr lang="en-US" smtClean="0"/>
              <a:t>4</a:t>
            </a:fld>
            <a:endParaRPr lang="en-US" dirty="0"/>
          </a:p>
        </p:txBody>
      </p:sp>
    </p:spTree>
    <p:extLst>
      <p:ext uri="{BB962C8B-B14F-4D97-AF65-F5344CB8AC3E}">
        <p14:creationId xmlns:p14="http://schemas.microsoft.com/office/powerpoint/2010/main" val="4178081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78F789-4D0F-B746-9768-1D1E8A4CB35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39374C-774B-CC42-9B00-63135DA03C5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7EB0CD6-ED91-524B-8661-D8AC5387BA9F}"/>
              </a:ext>
            </a:extLst>
          </p:cNvPr>
          <p:cNvSpPr>
            <a:spLocks noGrp="1"/>
          </p:cNvSpPr>
          <p:nvPr>
            <p:ph type="dt" sz="half" idx="10"/>
          </p:nvPr>
        </p:nvSpPr>
        <p:spPr/>
        <p:txBody>
          <a:bodyPr/>
          <a:lstStyle/>
          <a:p>
            <a:fld id="{44BBFC40-EEAC-DA4D-9814-0C750D65376F}" type="datetime1">
              <a:rPr lang="en-US" smtClean="0"/>
              <a:t>6/28/26</a:t>
            </a:fld>
            <a:endParaRPr lang="en-US" dirty="0"/>
          </a:p>
        </p:txBody>
      </p:sp>
      <p:sp>
        <p:nvSpPr>
          <p:cNvPr id="5" name="Footer Placeholder 4">
            <a:extLst>
              <a:ext uri="{FF2B5EF4-FFF2-40B4-BE49-F238E27FC236}">
                <a16:creationId xmlns:a16="http://schemas.microsoft.com/office/drawing/2014/main" id="{CDAD520D-D2EE-3147-9B5E-E82B345BF3B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4875A1B-D539-9B46-8D11-F91E8E0BA285}"/>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30050364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6F80C-84D8-7F47-B0A0-C4EBA6486CC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3BE339-8CFD-BE4E-B1E1-BB5BCE4B648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B3D7EE-F279-384A-8DAF-356B4ADE37C1}"/>
              </a:ext>
            </a:extLst>
          </p:cNvPr>
          <p:cNvSpPr>
            <a:spLocks noGrp="1"/>
          </p:cNvSpPr>
          <p:nvPr>
            <p:ph type="dt" sz="half" idx="10"/>
          </p:nvPr>
        </p:nvSpPr>
        <p:spPr/>
        <p:txBody>
          <a:bodyPr/>
          <a:lstStyle/>
          <a:p>
            <a:fld id="{E0BA1747-77BE-8640-8608-3A917755ED79}" type="datetime1">
              <a:rPr lang="en-US" smtClean="0"/>
              <a:t>6/28/26</a:t>
            </a:fld>
            <a:endParaRPr lang="en-US" dirty="0"/>
          </a:p>
        </p:txBody>
      </p:sp>
      <p:sp>
        <p:nvSpPr>
          <p:cNvPr id="5" name="Footer Placeholder 4">
            <a:extLst>
              <a:ext uri="{FF2B5EF4-FFF2-40B4-BE49-F238E27FC236}">
                <a16:creationId xmlns:a16="http://schemas.microsoft.com/office/drawing/2014/main" id="{4DB8357A-A513-224A-B8F0-197E7770126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A67AAB5-01B8-7B48-B2A8-5917B331FC97}"/>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128676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6A0E98-E08B-FB42-85D4-F6E8370142E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12FF8BB-5284-1942-8AF6-A106DDD7C30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33EA48-242E-5A4E-A1AB-E7CADD05F088}"/>
              </a:ext>
            </a:extLst>
          </p:cNvPr>
          <p:cNvSpPr>
            <a:spLocks noGrp="1"/>
          </p:cNvSpPr>
          <p:nvPr>
            <p:ph type="dt" sz="half" idx="10"/>
          </p:nvPr>
        </p:nvSpPr>
        <p:spPr/>
        <p:txBody>
          <a:bodyPr/>
          <a:lstStyle/>
          <a:p>
            <a:fld id="{6819DE7D-AED1-2E4E-A251-1513F6CA5DFD}" type="datetime1">
              <a:rPr lang="en-US" smtClean="0"/>
              <a:t>6/28/26</a:t>
            </a:fld>
            <a:endParaRPr lang="en-US" dirty="0"/>
          </a:p>
        </p:txBody>
      </p:sp>
      <p:sp>
        <p:nvSpPr>
          <p:cNvPr id="5" name="Footer Placeholder 4">
            <a:extLst>
              <a:ext uri="{FF2B5EF4-FFF2-40B4-BE49-F238E27FC236}">
                <a16:creationId xmlns:a16="http://schemas.microsoft.com/office/drawing/2014/main" id="{38129441-9E0B-1148-9429-447BF13BB99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E7335D-D130-5845-895B-1254300CBD8E}"/>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305464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5DF5-F077-4D40-BE82-84D0BB7FD4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AF673C-7AC6-D84D-92C5-35534CE32C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295324-2AEE-C341-9107-C81720065961}"/>
              </a:ext>
            </a:extLst>
          </p:cNvPr>
          <p:cNvSpPr>
            <a:spLocks noGrp="1"/>
          </p:cNvSpPr>
          <p:nvPr>
            <p:ph type="dt" sz="half" idx="10"/>
          </p:nvPr>
        </p:nvSpPr>
        <p:spPr/>
        <p:txBody>
          <a:bodyPr/>
          <a:lstStyle/>
          <a:p>
            <a:fld id="{28B0B1E9-4089-954B-9E38-9BAF135271EB}" type="datetime1">
              <a:rPr lang="en-US" smtClean="0"/>
              <a:t>6/28/26</a:t>
            </a:fld>
            <a:endParaRPr lang="en-US" dirty="0"/>
          </a:p>
        </p:txBody>
      </p:sp>
      <p:sp>
        <p:nvSpPr>
          <p:cNvPr id="5" name="Footer Placeholder 4">
            <a:extLst>
              <a:ext uri="{FF2B5EF4-FFF2-40B4-BE49-F238E27FC236}">
                <a16:creationId xmlns:a16="http://schemas.microsoft.com/office/drawing/2014/main" id="{A6D98EDD-F09E-7445-B768-6C954BB43A6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77FD671-B575-5C46-B540-1E2D7CC0200E}"/>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2687186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F1056-B350-AA48-A156-621DCF56539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466E50A-5DBA-AA41-923C-D2380FA843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252F021-2D0A-4F4F-A711-87024902ABDC}"/>
              </a:ext>
            </a:extLst>
          </p:cNvPr>
          <p:cNvSpPr>
            <a:spLocks noGrp="1"/>
          </p:cNvSpPr>
          <p:nvPr>
            <p:ph type="dt" sz="half" idx="10"/>
          </p:nvPr>
        </p:nvSpPr>
        <p:spPr/>
        <p:txBody>
          <a:bodyPr/>
          <a:lstStyle/>
          <a:p>
            <a:fld id="{AD59D0A3-ABFC-1E4B-BD13-0DC18000D0BD}" type="datetime1">
              <a:rPr lang="en-US" smtClean="0"/>
              <a:t>6/28/26</a:t>
            </a:fld>
            <a:endParaRPr lang="en-US" dirty="0"/>
          </a:p>
        </p:txBody>
      </p:sp>
      <p:sp>
        <p:nvSpPr>
          <p:cNvPr id="5" name="Footer Placeholder 4">
            <a:extLst>
              <a:ext uri="{FF2B5EF4-FFF2-40B4-BE49-F238E27FC236}">
                <a16:creationId xmlns:a16="http://schemas.microsoft.com/office/drawing/2014/main" id="{C2F48714-282E-B244-BE58-27DF03155A3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16AAA2-FEF3-2C48-81F6-C0E3BD49CFF1}"/>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643889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77D65-4F24-714F-9026-9BB74638D11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6AC46C-7776-F84A-A1A8-2A4E4BEF972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CBF317A-7DC4-134D-9717-824C2F0CCAF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FE769AB-2DBB-EA43-9C96-E19AAAFC853E}"/>
              </a:ext>
            </a:extLst>
          </p:cNvPr>
          <p:cNvSpPr>
            <a:spLocks noGrp="1"/>
          </p:cNvSpPr>
          <p:nvPr>
            <p:ph type="dt" sz="half" idx="10"/>
          </p:nvPr>
        </p:nvSpPr>
        <p:spPr/>
        <p:txBody>
          <a:bodyPr/>
          <a:lstStyle/>
          <a:p>
            <a:fld id="{D894E896-6D6B-4A46-A912-11D6295E1154}" type="datetime1">
              <a:rPr lang="en-US" smtClean="0"/>
              <a:t>6/28/26</a:t>
            </a:fld>
            <a:endParaRPr lang="en-US" dirty="0"/>
          </a:p>
        </p:txBody>
      </p:sp>
      <p:sp>
        <p:nvSpPr>
          <p:cNvPr id="6" name="Footer Placeholder 5">
            <a:extLst>
              <a:ext uri="{FF2B5EF4-FFF2-40B4-BE49-F238E27FC236}">
                <a16:creationId xmlns:a16="http://schemas.microsoft.com/office/drawing/2014/main" id="{09D9C3BF-DAB2-9441-A467-C574B5DA7C1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0E3431-3862-024F-AFA3-11F245D18A15}"/>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1096430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806FD-B9B0-C247-A204-21557BE341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2767A01-3079-1347-B0C3-8BF7ACD447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D84F8AC-F4E6-3643-B024-CF0CE8361930}"/>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6E2C34E-CC9C-6C49-854E-732C27A786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066DD12-8C1D-AA4D-A912-E32CF6272E7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C4D2EC-52E6-354F-8345-F36F74E27140}"/>
              </a:ext>
            </a:extLst>
          </p:cNvPr>
          <p:cNvSpPr>
            <a:spLocks noGrp="1"/>
          </p:cNvSpPr>
          <p:nvPr>
            <p:ph type="dt" sz="half" idx="10"/>
          </p:nvPr>
        </p:nvSpPr>
        <p:spPr/>
        <p:txBody>
          <a:bodyPr/>
          <a:lstStyle/>
          <a:p>
            <a:fld id="{EB39CE3B-5117-224D-A484-69AAEFD4C601}" type="datetime1">
              <a:rPr lang="en-US" smtClean="0"/>
              <a:t>6/28/26</a:t>
            </a:fld>
            <a:endParaRPr lang="en-US" dirty="0"/>
          </a:p>
        </p:txBody>
      </p:sp>
      <p:sp>
        <p:nvSpPr>
          <p:cNvPr id="8" name="Footer Placeholder 7">
            <a:extLst>
              <a:ext uri="{FF2B5EF4-FFF2-40B4-BE49-F238E27FC236}">
                <a16:creationId xmlns:a16="http://schemas.microsoft.com/office/drawing/2014/main" id="{E8691237-A525-6F4C-BB98-49FE5C6F6A57}"/>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647DBEC-1C3D-8A4B-8B24-F593A707F836}"/>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5198253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CCD41-F5FB-B642-BB62-405DA881C3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C9EE00-7C2E-B54C-AB71-A1342D4D68B8}"/>
              </a:ext>
            </a:extLst>
          </p:cNvPr>
          <p:cNvSpPr>
            <a:spLocks noGrp="1"/>
          </p:cNvSpPr>
          <p:nvPr>
            <p:ph type="dt" sz="half" idx="10"/>
          </p:nvPr>
        </p:nvSpPr>
        <p:spPr/>
        <p:txBody>
          <a:bodyPr/>
          <a:lstStyle/>
          <a:p>
            <a:fld id="{D046F085-6DF8-D84F-819F-7D00D8E05AB4}" type="datetime1">
              <a:rPr lang="en-US" smtClean="0"/>
              <a:t>6/28/26</a:t>
            </a:fld>
            <a:endParaRPr lang="en-US" dirty="0"/>
          </a:p>
        </p:txBody>
      </p:sp>
      <p:sp>
        <p:nvSpPr>
          <p:cNvPr id="4" name="Footer Placeholder 3">
            <a:extLst>
              <a:ext uri="{FF2B5EF4-FFF2-40B4-BE49-F238E27FC236}">
                <a16:creationId xmlns:a16="http://schemas.microsoft.com/office/drawing/2014/main" id="{8C00EFCC-0829-024F-8CE0-5FE165A1473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593E5BFE-6DBF-B945-A0F6-6CE411A18E8E}"/>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2286212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7BA2BAE-EC43-BD4F-A36C-1E1A574C9C57}"/>
              </a:ext>
            </a:extLst>
          </p:cNvPr>
          <p:cNvSpPr>
            <a:spLocks noGrp="1"/>
          </p:cNvSpPr>
          <p:nvPr>
            <p:ph type="dt" sz="half" idx="10"/>
          </p:nvPr>
        </p:nvSpPr>
        <p:spPr/>
        <p:txBody>
          <a:bodyPr/>
          <a:lstStyle/>
          <a:p>
            <a:fld id="{19BEDA4C-0D37-7042-822E-197395CBD7F7}" type="datetime1">
              <a:rPr lang="en-US" smtClean="0"/>
              <a:t>6/28/26</a:t>
            </a:fld>
            <a:endParaRPr lang="en-US" dirty="0"/>
          </a:p>
        </p:txBody>
      </p:sp>
      <p:sp>
        <p:nvSpPr>
          <p:cNvPr id="3" name="Footer Placeholder 2">
            <a:extLst>
              <a:ext uri="{FF2B5EF4-FFF2-40B4-BE49-F238E27FC236}">
                <a16:creationId xmlns:a16="http://schemas.microsoft.com/office/drawing/2014/main" id="{CC5CA1A9-66EE-2940-9F2F-541CA40E29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84658FB-5C76-9E4D-9BAA-AB6BB6434860}"/>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13288253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CC55E-BFEA-C945-A15B-DA1A41CF9C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351A631-1D11-6D4C-AFBF-E16A3431C5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F07F189-863F-8944-9221-4954A559F1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644CC2F-D9F6-BF45-BE65-DBE276D14E14}"/>
              </a:ext>
            </a:extLst>
          </p:cNvPr>
          <p:cNvSpPr>
            <a:spLocks noGrp="1"/>
          </p:cNvSpPr>
          <p:nvPr>
            <p:ph type="dt" sz="half" idx="10"/>
          </p:nvPr>
        </p:nvSpPr>
        <p:spPr/>
        <p:txBody>
          <a:bodyPr/>
          <a:lstStyle/>
          <a:p>
            <a:fld id="{34E94310-28B2-224A-9CB0-B8CCADCD298D}" type="datetime1">
              <a:rPr lang="en-US" smtClean="0"/>
              <a:t>6/28/26</a:t>
            </a:fld>
            <a:endParaRPr lang="en-US" dirty="0"/>
          </a:p>
        </p:txBody>
      </p:sp>
      <p:sp>
        <p:nvSpPr>
          <p:cNvPr id="6" name="Footer Placeholder 5">
            <a:extLst>
              <a:ext uri="{FF2B5EF4-FFF2-40B4-BE49-F238E27FC236}">
                <a16:creationId xmlns:a16="http://schemas.microsoft.com/office/drawing/2014/main" id="{EDB49CA0-DC49-6A45-9B55-35B6B13CAB4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0D4CE56-AFB9-CB43-B2DB-FF5A1DE62B8B}"/>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3344688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03980-25F7-2940-B83F-DA3E659C0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A96B18-4D71-DF4C-BAD2-7018449DD0B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19A76FAA-0971-7343-BEEE-FF52AD4CEF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250C9B-8ABE-7A4F-826B-74D0E594CF89}"/>
              </a:ext>
            </a:extLst>
          </p:cNvPr>
          <p:cNvSpPr>
            <a:spLocks noGrp="1"/>
          </p:cNvSpPr>
          <p:nvPr>
            <p:ph type="dt" sz="half" idx="10"/>
          </p:nvPr>
        </p:nvSpPr>
        <p:spPr/>
        <p:txBody>
          <a:bodyPr/>
          <a:lstStyle/>
          <a:p>
            <a:fld id="{D956FE9C-D370-654D-8B00-BDCB8D161503}" type="datetime1">
              <a:rPr lang="en-US" smtClean="0"/>
              <a:t>6/28/26</a:t>
            </a:fld>
            <a:endParaRPr lang="en-US" dirty="0"/>
          </a:p>
        </p:txBody>
      </p:sp>
      <p:sp>
        <p:nvSpPr>
          <p:cNvPr id="6" name="Footer Placeholder 5">
            <a:extLst>
              <a:ext uri="{FF2B5EF4-FFF2-40B4-BE49-F238E27FC236}">
                <a16:creationId xmlns:a16="http://schemas.microsoft.com/office/drawing/2014/main" id="{A098BDFF-E58C-F441-AAE5-CE1CC67986B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C024AF19-F759-534F-9372-F6E70E576FB3}"/>
              </a:ext>
            </a:extLst>
          </p:cNvPr>
          <p:cNvSpPr>
            <a:spLocks noGrp="1"/>
          </p:cNvSpPr>
          <p:nvPr>
            <p:ph type="sldNum" sz="quarter" idx="12"/>
          </p:nvPr>
        </p:nvSpPr>
        <p:spPr/>
        <p:txBody>
          <a:bodyPr/>
          <a:lstStyle/>
          <a:p>
            <a:fld id="{7450ABDB-1060-C746-A591-0B843ABF7832}" type="slidenum">
              <a:rPr lang="en-US" smtClean="0"/>
              <a:t>‹#›</a:t>
            </a:fld>
            <a:endParaRPr lang="en-US" dirty="0"/>
          </a:p>
        </p:txBody>
      </p:sp>
    </p:spTree>
    <p:extLst>
      <p:ext uri="{BB962C8B-B14F-4D97-AF65-F5344CB8AC3E}">
        <p14:creationId xmlns:p14="http://schemas.microsoft.com/office/powerpoint/2010/main" val="3760511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AA07BB-A982-504B-9240-7B8FF884FE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3277CE-C402-DC4D-B12D-2CA291D875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898B87-D549-A44F-8B70-0A563B5C23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06871-FBDC-E246-AA12-4FE8238486A0}" type="datetime1">
              <a:rPr lang="en-US" smtClean="0"/>
              <a:t>6/28/26</a:t>
            </a:fld>
            <a:endParaRPr lang="en-US" dirty="0"/>
          </a:p>
        </p:txBody>
      </p:sp>
      <p:sp>
        <p:nvSpPr>
          <p:cNvPr id="5" name="Footer Placeholder 4">
            <a:extLst>
              <a:ext uri="{FF2B5EF4-FFF2-40B4-BE49-F238E27FC236}">
                <a16:creationId xmlns:a16="http://schemas.microsoft.com/office/drawing/2014/main" id="{2DC0241B-4406-2547-B859-4D4BF03D9F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80E9DC4F-A1E3-6744-98B6-6A800B2C90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50ABDB-1060-C746-A591-0B843ABF7832}" type="slidenum">
              <a:rPr lang="en-US" smtClean="0"/>
              <a:t>‹#›</a:t>
            </a:fld>
            <a:endParaRPr lang="en-US" dirty="0"/>
          </a:p>
        </p:txBody>
      </p:sp>
    </p:spTree>
    <p:extLst>
      <p:ext uri="{BB962C8B-B14F-4D97-AF65-F5344CB8AC3E}">
        <p14:creationId xmlns:p14="http://schemas.microsoft.com/office/powerpoint/2010/main" val="36548329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E20F6B-C1D4-8140-A595-15265203229B}"/>
              </a:ext>
            </a:extLst>
          </p:cNvPr>
          <p:cNvSpPr>
            <a:spLocks noGrp="1"/>
          </p:cNvSpPr>
          <p:nvPr>
            <p:ph type="title"/>
          </p:nvPr>
        </p:nvSpPr>
        <p:spPr>
          <a:xfrm>
            <a:off x="838200" y="-141513"/>
            <a:ext cx="10515600" cy="45719"/>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0252A43-223E-F546-863D-EB825AF42E2B}"/>
              </a:ext>
            </a:extLst>
          </p:cNvPr>
          <p:cNvSpPr>
            <a:spLocks noGrp="1"/>
          </p:cNvSpPr>
          <p:nvPr>
            <p:ph idx="1"/>
          </p:nvPr>
        </p:nvSpPr>
        <p:spPr>
          <a:xfrm>
            <a:off x="0" y="0"/>
            <a:ext cx="12192000" cy="6858000"/>
          </a:xfrm>
          <a:ln>
            <a:solidFill>
              <a:schemeClr val="accent1"/>
            </a:solidFill>
          </a:ln>
        </p:spPr>
        <p:txBody>
          <a:bodyPr/>
          <a:lstStyle/>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lgn="just">
              <a:buNone/>
              <a:tabLst>
                <a:tab pos="623888" algn="l"/>
              </a:tabLst>
            </a:pPr>
            <a:r>
              <a:rPr lang="en-US" sz="3400" b="1" dirty="0"/>
              <a:t> 	                     The Lord Whom You Desire Will Come	        			         				Malachi 2:17 – 3:4					</a:t>
            </a:r>
          </a:p>
        </p:txBody>
      </p:sp>
      <p:sp>
        <p:nvSpPr>
          <p:cNvPr id="4" name="Oval 3">
            <a:extLst>
              <a:ext uri="{FF2B5EF4-FFF2-40B4-BE49-F238E27FC236}">
                <a16:creationId xmlns:a16="http://schemas.microsoft.com/office/drawing/2014/main" id="{D043146B-BBC7-3F4C-8036-3BCBA254E3EA}"/>
              </a:ext>
            </a:extLst>
          </p:cNvPr>
          <p:cNvSpPr/>
          <p:nvPr/>
        </p:nvSpPr>
        <p:spPr>
          <a:xfrm>
            <a:off x="1592494" y="136525"/>
            <a:ext cx="8772417" cy="16511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400" dirty="0"/>
              <a:t> Malachi – Another Angry Prophet  </a:t>
            </a:r>
          </a:p>
        </p:txBody>
      </p:sp>
      <p:sp>
        <p:nvSpPr>
          <p:cNvPr id="6" name="Slide Number Placeholder 5">
            <a:extLst>
              <a:ext uri="{FF2B5EF4-FFF2-40B4-BE49-F238E27FC236}">
                <a16:creationId xmlns:a16="http://schemas.microsoft.com/office/drawing/2014/main" id="{2D0F426B-196C-5D45-BD60-21C4D4E4A8D7}"/>
              </a:ext>
            </a:extLst>
          </p:cNvPr>
          <p:cNvSpPr>
            <a:spLocks noGrp="1"/>
          </p:cNvSpPr>
          <p:nvPr>
            <p:ph type="sldNum" sz="quarter" idx="12"/>
          </p:nvPr>
        </p:nvSpPr>
        <p:spPr/>
        <p:txBody>
          <a:bodyPr/>
          <a:lstStyle/>
          <a:p>
            <a:fld id="{696863BF-DFF0-0742-9D49-AD0AEDBBFD1C}" type="slidenum">
              <a:rPr lang="en-US" smtClean="0"/>
              <a:t>1</a:t>
            </a:fld>
            <a:endParaRPr lang="en-US" dirty="0"/>
          </a:p>
        </p:txBody>
      </p:sp>
      <p:sp>
        <p:nvSpPr>
          <p:cNvPr id="7" name="TextBox 6">
            <a:extLst>
              <a:ext uri="{FF2B5EF4-FFF2-40B4-BE49-F238E27FC236}">
                <a16:creationId xmlns:a16="http://schemas.microsoft.com/office/drawing/2014/main" id="{0E13710E-4504-F345-B3C8-ED629288C1DB}"/>
              </a:ext>
            </a:extLst>
          </p:cNvPr>
          <p:cNvSpPr txBox="1"/>
          <p:nvPr/>
        </p:nvSpPr>
        <p:spPr>
          <a:xfrm>
            <a:off x="91440" y="-3474720"/>
            <a:ext cx="184731" cy="369332"/>
          </a:xfrm>
          <a:prstGeom prst="rect">
            <a:avLst/>
          </a:prstGeom>
          <a:noFill/>
        </p:spPr>
        <p:txBody>
          <a:bodyPr wrap="none" rtlCol="0">
            <a:spAutoFit/>
          </a:bodyPr>
          <a:lstStyle/>
          <a:p>
            <a:endParaRPr lang="en-US" dirty="0"/>
          </a:p>
        </p:txBody>
      </p:sp>
      <p:sp>
        <p:nvSpPr>
          <p:cNvPr id="5" name="TextBox 4">
            <a:extLst>
              <a:ext uri="{FF2B5EF4-FFF2-40B4-BE49-F238E27FC236}">
                <a16:creationId xmlns:a16="http://schemas.microsoft.com/office/drawing/2014/main" id="{80300D2A-1578-E440-BA95-BF56B743D9E2}"/>
              </a:ext>
            </a:extLst>
          </p:cNvPr>
          <p:cNvSpPr txBox="1"/>
          <p:nvPr/>
        </p:nvSpPr>
        <p:spPr>
          <a:xfrm>
            <a:off x="7700211" y="-1925053"/>
            <a:ext cx="184731" cy="369332"/>
          </a:xfrm>
          <a:prstGeom prst="rect">
            <a:avLst/>
          </a:prstGeom>
          <a:noFill/>
        </p:spPr>
        <p:txBody>
          <a:bodyPr wrap="none" rtlCol="0">
            <a:spAutoFit/>
          </a:bodyPr>
          <a:lstStyle/>
          <a:p>
            <a:endParaRPr lang="en-US" dirty="0"/>
          </a:p>
        </p:txBody>
      </p:sp>
      <p:pic>
        <p:nvPicPr>
          <p:cNvPr id="9" name="Picture 8">
            <a:extLst>
              <a:ext uri="{FF2B5EF4-FFF2-40B4-BE49-F238E27FC236}">
                <a16:creationId xmlns:a16="http://schemas.microsoft.com/office/drawing/2014/main" id="{79A1E21E-73CD-394B-892B-7269CAC88449}"/>
              </a:ext>
            </a:extLst>
          </p:cNvPr>
          <p:cNvPicPr>
            <a:picLocks noChangeAspect="1"/>
          </p:cNvPicPr>
          <p:nvPr/>
        </p:nvPicPr>
        <p:blipFill>
          <a:blip r:embed="rId2"/>
          <a:stretch>
            <a:fillRect/>
          </a:stretch>
        </p:blipFill>
        <p:spPr>
          <a:xfrm>
            <a:off x="2378943" y="3227294"/>
            <a:ext cx="7434113" cy="2992531"/>
          </a:xfrm>
          <a:prstGeom prst="rect">
            <a:avLst/>
          </a:prstGeom>
        </p:spPr>
      </p:pic>
      <p:sp>
        <p:nvSpPr>
          <p:cNvPr id="8" name="TextBox 7">
            <a:extLst>
              <a:ext uri="{FF2B5EF4-FFF2-40B4-BE49-F238E27FC236}">
                <a16:creationId xmlns:a16="http://schemas.microsoft.com/office/drawing/2014/main" id="{AB98BCA5-464A-A84F-9E5B-64905B4ACE7E}"/>
              </a:ext>
            </a:extLst>
          </p:cNvPr>
          <p:cNvSpPr txBox="1"/>
          <p:nvPr/>
        </p:nvSpPr>
        <p:spPr>
          <a:xfrm>
            <a:off x="4764505" y="-2622884"/>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2037498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770AD-8115-704E-A813-DA6EE40D2EBA}"/>
              </a:ext>
            </a:extLst>
          </p:cNvPr>
          <p:cNvSpPr>
            <a:spLocks noGrp="1"/>
          </p:cNvSpPr>
          <p:nvPr>
            <p:ph type="title"/>
          </p:nvPr>
        </p:nvSpPr>
        <p:spPr>
          <a:xfrm>
            <a:off x="838200" y="-164386"/>
            <a:ext cx="10515600" cy="7192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095E37E-579C-534B-8A77-206366658E49}"/>
              </a:ext>
            </a:extLst>
          </p:cNvPr>
          <p:cNvSpPr>
            <a:spLocks noGrp="1"/>
          </p:cNvSpPr>
          <p:nvPr>
            <p:ph idx="1"/>
          </p:nvPr>
        </p:nvSpPr>
        <p:spPr>
          <a:xfrm>
            <a:off x="0" y="0"/>
            <a:ext cx="12192000" cy="7315200"/>
          </a:xfrm>
        </p:spPr>
        <p:txBody>
          <a:bodyPr>
            <a:normAutofit lnSpcReduction="10000"/>
          </a:bodyPr>
          <a:lstStyle/>
          <a:p>
            <a:pPr marL="0" indent="0">
              <a:buNone/>
            </a:pPr>
            <a:r>
              <a:rPr lang="en-US" sz="1700" dirty="0"/>
              <a:t>Vs. 2:17 - How come the people without God seem to prosper?  How come God’s worst enemies on earth seem to do just fine, even while spewing their blasphemies and arrogant ignorance, and literally reveling in sin!  Why is that?!  People 			 have been asking that question for a long time.  In fact, some of “God’s people” might possibly feel a bit 				 put out by it, or even perhaps a bit jealous, and I think that this is what God is referring to!  “How could 				 </a:t>
            </a:r>
            <a:r>
              <a:rPr lang="en-US" sz="1700" i="1" dirty="0"/>
              <a:t>you doubt me and my justice</a:t>
            </a:r>
            <a:r>
              <a:rPr lang="en-US" sz="1700" b="1" i="1" dirty="0"/>
              <a:t>?!  </a:t>
            </a:r>
            <a:r>
              <a:rPr lang="en-US" sz="1700" i="1" dirty="0"/>
              <a:t>You have no perspective and therefore no clue!”</a:t>
            </a:r>
            <a:r>
              <a:rPr lang="en-US" sz="1700" dirty="0"/>
              <a:t>  Yet even today, people ask 			 “</a:t>
            </a:r>
            <a:r>
              <a:rPr lang="en-US" sz="1700" i="1" dirty="0"/>
              <a:t>Why is it that the enemies of God seem to be doing so well in money/ possessions/ the respect of society, 			 while I who follow Jesus am always are in perpetual need of money, or are disrespected and marginalized 			 in society?!  I’m never accepted by the “in-crowd, but am always on the outside looking in</a:t>
            </a:r>
            <a:r>
              <a:rPr lang="en-US" sz="1700" dirty="0"/>
              <a:t>!”  Ageless 				 questions!  Let me explain – in that day and age, the common wisdom of the people was that if you were 			 doing well materially, you must surely have the blessing of God upon!  If you were not doing well materially,			 or health-wise, you had somehow </a:t>
            </a:r>
            <a:r>
              <a:rPr lang="en-US" sz="1700" b="1" i="1" dirty="0"/>
              <a:t>displeased</a:t>
            </a:r>
            <a:r>
              <a:rPr lang="en-US" sz="1700" dirty="0"/>
              <a:t> your god!  God says that this kind of talk from His own people 			 ”</a:t>
            </a:r>
            <a:r>
              <a:rPr lang="en-US" sz="1700" b="1" i="1" dirty="0"/>
              <a:t>wearied</a:t>
            </a:r>
            <a:r>
              <a:rPr lang="en-US" sz="1700" dirty="0"/>
              <a:t> </a:t>
            </a:r>
            <a:r>
              <a:rPr lang="en-US" sz="1700" b="1" i="1" dirty="0"/>
              <a:t>Him”!  </a:t>
            </a:r>
            <a:r>
              <a:rPr lang="en-US" sz="1700" dirty="0"/>
              <a:t>God does not tire, but when it is appropriate, His patience becomes strained!  Such foolish speculation about God not only is heard by Him, but offends Him when it is wrong! *When Jobs friends were speculating to a suffering Job about God, they were actually offending God to the point of God wanting to kill them by the end! I always caution Christians to be careful of what we say about God!  Have respect!  Even in our times of doubt or discontent, we should be careful.  I would not want God to say this of me – or you either!  What we don’t know, we must trust Him with!  There is a balance on earth in a world that always tends (if left to itself), toward chaos, anarchy, evil, decay, suffering, and certainly pointlessness!  Yet God is working out a plan in the midst of it.  If you think about it, it takes genius-beyond-genius / </a:t>
            </a:r>
            <a:r>
              <a:rPr lang="en-US" sz="1700" b="1" i="1" dirty="0"/>
              <a:t>mega</a:t>
            </a:r>
            <a:r>
              <a:rPr lang="en-US" sz="1700" dirty="0"/>
              <a:t>-genius to work in the midst of human chaos and bring about enough order to carry off His grand overall plan – a plan of redemption!  *Erik Betz has been teaching us in his Sunday school class that the overall theme of the Bible is “</a:t>
            </a:r>
            <a:r>
              <a:rPr lang="en-US" sz="1700" b="1" dirty="0"/>
              <a:t>redemption</a:t>
            </a:r>
            <a:r>
              <a:rPr lang="en-US" sz="1700" dirty="0"/>
              <a:t>” – running throughout from beginning to end!  He is absolutely on target!  The record God has provided us through His prophet/messengers begins with the story of how a perfect creation had been corrupted by human rebellion and sin against its Creator’s sensibilities who hates sin and its evil!  The creatures He created in His own image on the 6</a:t>
            </a:r>
            <a:r>
              <a:rPr lang="en-US" sz="1700" baseline="30000" dirty="0"/>
              <a:t>th</a:t>
            </a:r>
            <a:r>
              <a:rPr lang="en-US" sz="1700" dirty="0"/>
              <a:t> day of creation, have been guilty of a god-complex virtually since the beginning.  They co-opted the image of God in themselves to play at being God - to pretend that they are in charge of their own lives, and to ignore His claims, as Creator, of ownership upon their lives!  The catastrophic result of withholding themselves was, and is, sin!  Sin is a horrible misuse of the freedoms that the True God has given us!  This theft is the greatest crime in the eyes of God, so great in fact, that it earns our eternal human soul’s eternal separation from Him – in the terrible punishments and deprivations of Hell!  God’s plan of redemption had been designed to extricate people out of their impossible position and bring them back to reconciliation and compatibility with their Creator!  It had to be carried out in a specific way that would satisfy the sensibilities of God’s justice, while also satisfying the sensibilities of His great love!  So God did not assign that job to any human.  No one on earth, or in heaven for that matter, was qualified, or ever could be, except for the Chosen One!  </a:t>
            </a:r>
            <a:r>
              <a:rPr lang="en-US" sz="1700" b="1" dirty="0"/>
              <a:t>[Rev. 5:1-5 - Who is worthy to open the book…?]  	 </a:t>
            </a:r>
            <a:r>
              <a:rPr lang="en-US" sz="1700" dirty="0"/>
              <a:t>It is amazing to see the prophet Malachi refer to this Chosen/Worthy One hundreds of years before bringing Him onto the scene!  First He will bring His “</a:t>
            </a:r>
            <a:r>
              <a:rPr lang="en-US" sz="1700" b="1" i="1" dirty="0"/>
              <a:t>Messenger</a:t>
            </a:r>
            <a:r>
              <a:rPr lang="en-US" sz="1700" dirty="0"/>
              <a:t>” to “</a:t>
            </a:r>
            <a:r>
              <a:rPr lang="en-US" sz="1700" b="1" i="1" dirty="0"/>
              <a:t>prepare the way</a:t>
            </a:r>
            <a:r>
              <a:rPr lang="en-US" sz="1700" dirty="0"/>
              <a:t>”.  In retrospect we know that messenger to be </a:t>
            </a:r>
            <a:r>
              <a:rPr lang="en-US" sz="1700" b="1" dirty="0"/>
              <a:t>John the Baptist</a:t>
            </a:r>
            <a:r>
              <a:rPr lang="en-US" sz="1700" dirty="0"/>
              <a:t>!  He came and pointed out the Promised One / the Christ with the words – “</a:t>
            </a:r>
            <a:r>
              <a:rPr lang="en-US" sz="1700" b="1" i="1" dirty="0"/>
              <a:t>Behold/look,  the Lamb of God who takes away the sins of the world”</a:t>
            </a:r>
          </a:p>
        </p:txBody>
      </p:sp>
      <p:pic>
        <p:nvPicPr>
          <p:cNvPr id="5" name="Picture 4">
            <a:extLst>
              <a:ext uri="{FF2B5EF4-FFF2-40B4-BE49-F238E27FC236}">
                <a16:creationId xmlns:a16="http://schemas.microsoft.com/office/drawing/2014/main" id="{18C125D9-C916-2C4E-9B77-87F8B73E7ACA}"/>
              </a:ext>
            </a:extLst>
          </p:cNvPr>
          <p:cNvPicPr>
            <a:picLocks noChangeAspect="1"/>
          </p:cNvPicPr>
          <p:nvPr/>
        </p:nvPicPr>
        <p:blipFill>
          <a:blip r:embed="rId3"/>
          <a:stretch>
            <a:fillRect/>
          </a:stretch>
        </p:blipFill>
        <p:spPr>
          <a:xfrm>
            <a:off x="9533941" y="339969"/>
            <a:ext cx="2554217" cy="1981200"/>
          </a:xfrm>
          <a:prstGeom prst="rect">
            <a:avLst/>
          </a:prstGeom>
        </p:spPr>
      </p:pic>
      <p:sp>
        <p:nvSpPr>
          <p:cNvPr id="6" name="Slide Number Placeholder 5">
            <a:extLst>
              <a:ext uri="{FF2B5EF4-FFF2-40B4-BE49-F238E27FC236}">
                <a16:creationId xmlns:a16="http://schemas.microsoft.com/office/drawing/2014/main" id="{BFC35F39-98F4-434C-AF33-85161B78ED22}"/>
              </a:ext>
            </a:extLst>
          </p:cNvPr>
          <p:cNvSpPr>
            <a:spLocks noGrp="1"/>
          </p:cNvSpPr>
          <p:nvPr>
            <p:ph type="sldNum" sz="quarter" idx="12"/>
          </p:nvPr>
        </p:nvSpPr>
        <p:spPr>
          <a:xfrm>
            <a:off x="11779624" y="6497618"/>
            <a:ext cx="412376" cy="360381"/>
          </a:xfrm>
        </p:spPr>
        <p:txBody>
          <a:bodyPr/>
          <a:lstStyle/>
          <a:p>
            <a:fld id="{7450ABDB-1060-C746-A591-0B843ABF7832}" type="slidenum">
              <a:rPr lang="en-US" smtClean="0"/>
              <a:t>2</a:t>
            </a:fld>
            <a:endParaRPr lang="en-US" dirty="0"/>
          </a:p>
        </p:txBody>
      </p:sp>
    </p:spTree>
    <p:extLst>
      <p:ext uri="{BB962C8B-B14F-4D97-AF65-F5344CB8AC3E}">
        <p14:creationId xmlns:p14="http://schemas.microsoft.com/office/powerpoint/2010/main" val="40415906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04571-471A-3542-95B7-C98B5B7DAF93}"/>
              </a:ext>
            </a:extLst>
          </p:cNvPr>
          <p:cNvSpPr>
            <a:spLocks noGrp="1"/>
          </p:cNvSpPr>
          <p:nvPr>
            <p:ph type="title"/>
          </p:nvPr>
        </p:nvSpPr>
        <p:spPr>
          <a:xfrm>
            <a:off x="838200" y="-150607"/>
            <a:ext cx="10515600" cy="7530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1305BA25-D9EA-3147-8B8F-541B297EE99F}"/>
              </a:ext>
            </a:extLst>
          </p:cNvPr>
          <p:cNvSpPr>
            <a:spLocks noGrp="1"/>
          </p:cNvSpPr>
          <p:nvPr>
            <p:ph idx="1"/>
          </p:nvPr>
        </p:nvSpPr>
        <p:spPr>
          <a:xfrm>
            <a:off x="90311" y="-75304"/>
            <a:ext cx="12192000" cy="6963509"/>
          </a:xfrm>
        </p:spPr>
        <p:txBody>
          <a:bodyPr>
            <a:normAutofit fontScale="92500" lnSpcReduction="10000"/>
          </a:bodyPr>
          <a:lstStyle/>
          <a:p>
            <a:pPr marL="0" indent="0">
              <a:buNone/>
            </a:pPr>
            <a:r>
              <a:rPr lang="en-US" sz="1700" dirty="0"/>
              <a:t>So Malachi 3 says that there will be a messenger sent to prepare the way.  Isaiah had also said virtually the same thing </a:t>
            </a:r>
            <a:r>
              <a:rPr lang="en-US" sz="1700" b="1" dirty="0"/>
              <a:t>[Isaiah 40:3]</a:t>
            </a:r>
            <a:r>
              <a:rPr lang="en-US" sz="1700" dirty="0"/>
              <a:t>! But then look at what Malachi says will happen after that “messenger”/prophet comes – </a:t>
            </a:r>
            <a:r>
              <a:rPr lang="en-US" sz="1700" b="1" i="1" dirty="0"/>
              <a:t>“Suddenly the very Lord 				 who you have been desiring to come, </a:t>
            </a:r>
            <a:r>
              <a:rPr lang="en-US" sz="1700" b="1" i="1" u="sng" dirty="0"/>
              <a:t>WILL</a:t>
            </a:r>
            <a:r>
              <a:rPr lang="en-US" sz="1700" b="1" i="1" dirty="0"/>
              <a:t> </a:t>
            </a:r>
            <a:r>
              <a:rPr lang="en-US" sz="1700" b="1" i="1" u="sng" dirty="0"/>
              <a:t>COME</a:t>
            </a:r>
            <a:r>
              <a:rPr lang="en-US" sz="1700" b="1" i="1" dirty="0"/>
              <a:t> to His temple”!  </a:t>
            </a:r>
            <a:r>
              <a:rPr lang="en-US" sz="1700" dirty="0"/>
              <a:t>Suddenly, when the time comes 				 for it to happen, it </a:t>
            </a:r>
            <a:r>
              <a:rPr lang="en-US" sz="1700" b="1" i="1" dirty="0"/>
              <a:t>will </a:t>
            </a:r>
            <a:r>
              <a:rPr lang="en-US" sz="1700" dirty="0"/>
              <a:t>happen - and notice how the prophecy is worded. He will come to “</a:t>
            </a:r>
            <a:r>
              <a:rPr lang="en-US" sz="1700" b="1" i="1" u="sng" dirty="0"/>
              <a:t>His temple</a:t>
            </a:r>
            <a:r>
              <a:rPr lang="en-US" sz="1700" dirty="0"/>
              <a:t>” 				 (</a:t>
            </a:r>
            <a:r>
              <a:rPr lang="en-US" sz="1700" b="1" i="1" dirty="0"/>
              <a:t>indicating ownership</a:t>
            </a:r>
            <a:r>
              <a:rPr lang="en-US" sz="1700" dirty="0"/>
              <a:t>)!  A normal human prophet of God could not, and never would dare to make a 				 claim to some kind of personal ownership of the temple of God – that is, unless he was God Himself. 				 “</a:t>
            </a:r>
            <a:r>
              <a:rPr lang="en-US" sz="1700" i="1" dirty="0"/>
              <a:t>You’ve been watching for him” God says, “and your rabbis and priests have poured over the words of 				 the scriptures again and again hoping to dig out a clue as to when it would happen!  And on that day 				 you will have what you have been praying and waiting for!  </a:t>
            </a:r>
            <a:r>
              <a:rPr lang="en-US" sz="1700" dirty="0"/>
              <a:t>“</a:t>
            </a:r>
            <a:r>
              <a:rPr lang="en-US" sz="1700" i="1" dirty="0"/>
              <a:t>I will 	 make this happen</a:t>
            </a:r>
            <a:r>
              <a:rPr lang="en-US" sz="1700" dirty="0"/>
              <a:t>” says the Lord!  				 “</a:t>
            </a:r>
            <a:r>
              <a:rPr lang="en-US" sz="1700" i="1" dirty="0"/>
              <a:t>But maybe you should be more careful of what you wish for, because when I do this, I’m afraid that 				 you will not like it!” </a:t>
            </a:r>
            <a:r>
              <a:rPr lang="en-US" sz="1700" dirty="0"/>
              <a:t> </a:t>
            </a:r>
            <a:r>
              <a:rPr lang="en-US" sz="1700" b="1" dirty="0"/>
              <a:t>2:2 </a:t>
            </a:r>
            <a:r>
              <a:rPr lang="en-US" sz="1700" dirty="0"/>
              <a:t>- “</a:t>
            </a:r>
            <a:r>
              <a:rPr lang="en-US" sz="1700" b="1" i="1" dirty="0"/>
              <a:t>But who can endure the day of His coming?!”  </a:t>
            </a:r>
            <a:r>
              <a:rPr lang="en-US" sz="1700" dirty="0"/>
              <a:t>and</a:t>
            </a:r>
            <a:r>
              <a:rPr lang="en-US" sz="1700" b="1" i="1" dirty="0"/>
              <a:t> “Who can stand when 				 He appears?”  </a:t>
            </a:r>
            <a:r>
              <a:rPr lang="en-US" sz="1700" dirty="0"/>
              <a:t>The implication of this question is that NO ONE can stand when He finally appears –   				 NO ONE can endure it!  So what do we have so far?  We have the fact that God is going to bring a </a:t>
            </a:r>
            <a:r>
              <a:rPr lang="en-US" sz="1700" b="1" i="1" dirty="0"/>
              <a:t>“Lord”,</a:t>
            </a:r>
            <a:r>
              <a:rPr lang="en-US" sz="1700" dirty="0"/>
              <a:t> the one that the Jews have been seeking, who they have been waiting for! This is NOT just a prophet that is being promised, but at the very least, a special ruler –  a “</a:t>
            </a:r>
            <a:r>
              <a:rPr lang="en-US" sz="1700" b="1" dirty="0"/>
              <a:t>Lord</a:t>
            </a:r>
            <a:r>
              <a:rPr lang="en-US" sz="1700" dirty="0"/>
              <a:t>”, and He will come to clean up the natural human downward slide that occurs in every human-run institution.  Now, very few people </a:t>
            </a:r>
            <a:r>
              <a:rPr lang="en-US" sz="1700" b="1" dirty="0"/>
              <a:t>like/enjoy</a:t>
            </a:r>
            <a:r>
              <a:rPr lang="en-US" sz="1700" dirty="0"/>
              <a:t> the work of a reformer!  Corruption/the degradation process occurs because it’s easier, handier, more familiar. It becomes a “beaten path” that everyone takes.  *When I was a kid, I used to walk to school as did all the other kids.  We walked on the sidewalks, which, of course ran straight east/west but intersected with the north/south sidewalks and streets at the end of each block.  If our route took us around a corner lot, it was properly a right angled turn.  But kids used to “cut corners”, in both walking and biking.  That meant that there were semi-circular patterns beaten into the lawns of virtually every corner property’s lawn, beating down narrow paths that joined two perpendicular sidewalks.  So, paths were formed where no grass grew - to the irritation of the land owners.  Then, when the irritated owners would erect a knee-high fence to guard the corner, as happened frequently, many of us, irritated with the disruption to our regular route, would simply hop the low fence and keep using the short-cut.  We were following our human nature that prefers even a illegitimate route, especially if it is the familiar one!  Malachi says that when the Promise One comes, He will be a “</a:t>
            </a:r>
            <a:r>
              <a:rPr lang="en-US" sz="1700" b="1" i="1" dirty="0"/>
              <a:t>Messenger of the covenant</a:t>
            </a:r>
            <a:r>
              <a:rPr lang="en-US" sz="1700" dirty="0"/>
              <a:t>”.  What does that mean?  It means that He will bring further news with him from God, about Israel’s covenant with God!  The underlying details about the covenant had always been pretty sketchy, and and without much detailed information, and any legitimate message-bringer from God would surely bring more clues!  But Malachi adds that they were not going to like it, because He would come bringing some kind of major reform of a system that had inevitably fallen into disrepair.  He was going to correct/ change what they had let lapse into disrepair and they (their descendants) would resist even God Himself, tooth-and-nail!  </a:t>
            </a:r>
            <a:r>
              <a:rPr lang="en-US" sz="1700" b="1" dirty="0"/>
              <a:t>[John 3:19,20]</a:t>
            </a:r>
            <a:r>
              <a:rPr lang="en-US" sz="1700" dirty="0"/>
              <a:t>	 ~The next aspect of this passage that we should focus on is the imagery of the refining of silver, because the prophet includes that in here also.  The making of silver is one of the most difficult refining/smelting processes of all the precious metals.  Silver ore is a complex rock ore, usually/commonly mixed with other metals such as lead, copper, gold, and zinc!  All of those metals are either useful or valuable in themselves, so they have to be separated in the smelting process, and it is not an </a:t>
            </a:r>
            <a:r>
              <a:rPr lang="en-US" sz="1700" b="1" i="1" dirty="0"/>
              <a:t>easy</a:t>
            </a:r>
            <a:r>
              <a:rPr lang="en-US" sz="1700" dirty="0"/>
              <a:t> process!  How they possessed the knowledge and skills to do this back in the days of antiquity, I have no idea!  I mean, who could figure out the process, but it always goes back to the smelting.  The ore must be melted down in the hottest of fires and turned into molten metal!</a:t>
            </a:r>
          </a:p>
        </p:txBody>
      </p:sp>
      <p:sp>
        <p:nvSpPr>
          <p:cNvPr id="4" name="Slide Number Placeholder 3">
            <a:extLst>
              <a:ext uri="{FF2B5EF4-FFF2-40B4-BE49-F238E27FC236}">
                <a16:creationId xmlns:a16="http://schemas.microsoft.com/office/drawing/2014/main" id="{66440268-2C4E-EF46-8ECD-71D8AAD9EA7C}"/>
              </a:ext>
            </a:extLst>
          </p:cNvPr>
          <p:cNvSpPr>
            <a:spLocks noGrp="1"/>
          </p:cNvSpPr>
          <p:nvPr>
            <p:ph type="sldNum" sz="quarter" idx="12"/>
          </p:nvPr>
        </p:nvSpPr>
        <p:spPr>
          <a:xfrm>
            <a:off x="11915334" y="6457070"/>
            <a:ext cx="276665" cy="400929"/>
          </a:xfrm>
        </p:spPr>
        <p:txBody>
          <a:bodyPr/>
          <a:lstStyle/>
          <a:p>
            <a:fld id="{7450ABDB-1060-C746-A591-0B843ABF7832}" type="slidenum">
              <a:rPr lang="en-US" smtClean="0"/>
              <a:t>3</a:t>
            </a:fld>
            <a:endParaRPr lang="en-US" dirty="0"/>
          </a:p>
        </p:txBody>
      </p:sp>
      <p:pic>
        <p:nvPicPr>
          <p:cNvPr id="8" name="Picture 7">
            <a:extLst>
              <a:ext uri="{FF2B5EF4-FFF2-40B4-BE49-F238E27FC236}">
                <a16:creationId xmlns:a16="http://schemas.microsoft.com/office/drawing/2014/main" id="{A244C99E-6243-E548-A17B-D939211B0C78}"/>
              </a:ext>
            </a:extLst>
          </p:cNvPr>
          <p:cNvPicPr>
            <a:picLocks noChangeAspect="1"/>
          </p:cNvPicPr>
          <p:nvPr/>
        </p:nvPicPr>
        <p:blipFill>
          <a:blip r:embed="rId2"/>
          <a:stretch>
            <a:fillRect/>
          </a:stretch>
        </p:blipFill>
        <p:spPr>
          <a:xfrm>
            <a:off x="8625253" y="196891"/>
            <a:ext cx="3476436" cy="2053939"/>
          </a:xfrm>
          <a:prstGeom prst="rect">
            <a:avLst/>
          </a:prstGeom>
        </p:spPr>
      </p:pic>
    </p:spTree>
    <p:extLst>
      <p:ext uri="{BB962C8B-B14F-4D97-AF65-F5344CB8AC3E}">
        <p14:creationId xmlns:p14="http://schemas.microsoft.com/office/powerpoint/2010/main" val="268505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770AD-8115-704E-A813-DA6EE40D2EBA}"/>
              </a:ext>
            </a:extLst>
          </p:cNvPr>
          <p:cNvSpPr>
            <a:spLocks noGrp="1"/>
          </p:cNvSpPr>
          <p:nvPr>
            <p:ph type="title"/>
          </p:nvPr>
        </p:nvSpPr>
        <p:spPr>
          <a:xfrm>
            <a:off x="838200" y="-164386"/>
            <a:ext cx="10515600" cy="71920"/>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095E37E-579C-534B-8A77-206366658E49}"/>
              </a:ext>
            </a:extLst>
          </p:cNvPr>
          <p:cNvSpPr>
            <a:spLocks noGrp="1"/>
          </p:cNvSpPr>
          <p:nvPr>
            <p:ph idx="1"/>
          </p:nvPr>
        </p:nvSpPr>
        <p:spPr>
          <a:xfrm>
            <a:off x="0" y="0"/>
            <a:ext cx="12192000" cy="7315200"/>
          </a:xfrm>
        </p:spPr>
        <p:txBody>
          <a:bodyPr>
            <a:normAutofit fontScale="92500" lnSpcReduction="10000"/>
          </a:bodyPr>
          <a:lstStyle/>
          <a:p>
            <a:pPr marL="0" indent="0">
              <a:buNone/>
            </a:pPr>
            <a:r>
              <a:rPr lang="en-US" sz="1700" dirty="0"/>
              <a:t>So this is a prophecy is a foretelling by God of His masterplan!  What Malachi’s prophecy doesn’t make clear is that God was coming Himself, in the form of His Son!  This in itself was inconceivable to the Jewish people – unthinkable – so He didn’t 				 say.  They had magnified God so greatly and created so much cognitive/emotional distance between 				 themselves and Yahweh/God that they had made Him unimaginable!  The upcoming incarnation was				 </a:t>
            </a:r>
            <a:r>
              <a:rPr lang="en-US" sz="1700" b="1" i="1" dirty="0"/>
              <a:t>way</a:t>
            </a:r>
            <a:r>
              <a:rPr lang="en-US" sz="1700" dirty="0"/>
              <a:t> beyond their comprehension!  God had the power to do </a:t>
            </a:r>
            <a:r>
              <a:rPr lang="en-US" sz="1700" b="1" dirty="0"/>
              <a:t>anything</a:t>
            </a:r>
            <a:r>
              <a:rPr lang="en-US" sz="1700" dirty="0"/>
              <a:t>, in their minds – </a:t>
            </a:r>
            <a:r>
              <a:rPr lang="en-US" sz="1700" b="1" i="1" dirty="0"/>
              <a:t>but not that</a:t>
            </a:r>
            <a:r>
              <a:rPr lang="en-US" sz="1700" dirty="0"/>
              <a:t>!  				 But when Jesus came, He preached repentance just as the prophet John had done before Him!  The 					 Jewish nation, at the time of Jesus, were the most religious nation on earth by that time, keeping the 				 letter of the law </a:t>
            </a:r>
            <a:r>
              <a:rPr lang="en-US" sz="1700" b="1" i="1" dirty="0"/>
              <a:t>more </a:t>
            </a:r>
            <a:r>
              <a:rPr lang="en-US" sz="1700" dirty="0"/>
              <a:t>meticulously than could have been imagined in Malachi’s day, 400 years earlier!  				 But, unfortunately, once again they were badly missing the spirit of the law!  It was something that God 				 had either foreseen or anticipated, and the Promised One, the Christ, was going to set them straight 				 once again!  But what is not included in this prophecy in Malachi, is the fact that the reforms that Christ 				 declared necessary would be rejected by the religious establishment, and He, instead, would be declared 				 a threat by them, and ultimately killed by them!  [John And </a:t>
            </a:r>
            <a:r>
              <a:rPr lang="en-US" sz="1700" b="1" i="1" dirty="0"/>
              <a:t>THAT </a:t>
            </a:r>
            <a:r>
              <a:rPr lang="en-US" sz="1700" dirty="0"/>
              <a:t>was God’s plan!  His Son would have to die because that was how God could offer payment for the sins of the whole world – and apply that payment for all who would believe in His Son, and follow Him!  But to the Jewish powers that be, He would test them sorely, and they would experience a great deal of angst and stress – ultimately concluding that He had to die do save the nation from another hopeless uprising that they were certain would be crushed by the Romans!  Oh, they certainly had convinced themselves that they were doing the right thing by having Him murdered.  Another 400 years before Malachi was written, Isaiah the prophet had already described in detail what kind of a death they would put the Christ through 750 years later!  But in doing what it was in their nature to do – to rationalize doing the unthinkably wrong thing to the Son of God, they were actually doing exactly what was needed by the genius plan of God – to complete it and to bless the whole world by it!  They had no concept of blessing the world in this way, but God did!  They and the Romans would combine to make Jesus, Son of God, the sinless/unblemished sacrifice for the sins of the world!  God’s need for justice</a:t>
            </a:r>
            <a:r>
              <a:rPr lang="en-US" sz="1700" b="1" i="1" dirty="0"/>
              <a:t> against </a:t>
            </a:r>
            <a:r>
              <a:rPr lang="en-US" sz="1700" dirty="0"/>
              <a:t>the world, would be satiated/ dissipated in the torturous death of His own Son who would lay down His life voluntarily so that he, as John puts in in</a:t>
            </a:r>
            <a:r>
              <a:rPr lang="en-US" sz="1700" b="1" dirty="0"/>
              <a:t> [John’s gospel chapter 12:32]</a:t>
            </a:r>
            <a:r>
              <a:rPr lang="en-US" sz="1700" dirty="0"/>
              <a:t>, could draw all men to Himself!  This was the way and means that God provided for fallen human beings the world over to be reconciled with Himself!  Still, the Jews would be judged by God for their actions!  God would hold them accountable – the refiner’s fire – and they would fail the test, just as they were doing in Malachi’s day!  God Himself, by means of His Son, would show and tell them of what true righteousness was – would confront them on how badly they were missing the mark – and just like many times before, that message would be spurned/rejected, and the messenger killed!  Malachi foretells it!  After the cross, through the finished work of Christ, God would have a people </a:t>
            </a:r>
            <a:r>
              <a:rPr lang="en-US" sz="1700" b="1" i="1" dirty="0"/>
              <a:t>made</a:t>
            </a:r>
            <a:r>
              <a:rPr lang="en-US" sz="1700" dirty="0"/>
              <a:t> righteous unto Himself.  Those people would come to be known as Christians / Christ-ones! the Apostle Paul argues in Romans 4 - they would be the </a:t>
            </a:r>
            <a:r>
              <a:rPr lang="en-US" sz="1700" b="1" i="1" dirty="0"/>
              <a:t>new descendants </a:t>
            </a:r>
            <a:r>
              <a:rPr lang="en-US" sz="1700" dirty="0"/>
              <a:t>of Abraham, descendants possessing the same belief/faith as Abraham had had!  These Christ-followers, the new chosen people of God, would become the new allies/people of God in His purpose to win as much of the world to Himself as would come to Him.  ~Now, if you give your heart to Jesus, and have decided with all your heart to follow Him, you too have then become a cog in God’s organic machine called the church, whose mission it is to raise up people to honor/follow Jesus who will spread the good new of the gospel of Jesus to all in their part of the world!  In an hour, we will be baptizing 7, or more, new/ relatively new followers of Jesus, who will be proud to identify themselves with Jesus and with His baptism!  We as a church will gather around them to support. embrace, and bring them into the local church!  I invite you all to be witnesses and affirmers of God’s grand plan in these new followers!  Rejoice with all of us, as this is BIG!  </a:t>
            </a:r>
          </a:p>
        </p:txBody>
      </p:sp>
      <p:sp>
        <p:nvSpPr>
          <p:cNvPr id="4" name="Slide Number Placeholder 3">
            <a:extLst>
              <a:ext uri="{FF2B5EF4-FFF2-40B4-BE49-F238E27FC236}">
                <a16:creationId xmlns:a16="http://schemas.microsoft.com/office/drawing/2014/main" id="{EB5D1099-8341-2643-8182-8750C12F23A4}"/>
              </a:ext>
            </a:extLst>
          </p:cNvPr>
          <p:cNvSpPr>
            <a:spLocks noGrp="1"/>
          </p:cNvSpPr>
          <p:nvPr>
            <p:ph type="sldNum" sz="quarter" idx="12"/>
          </p:nvPr>
        </p:nvSpPr>
        <p:spPr>
          <a:xfrm>
            <a:off x="11875910" y="6502400"/>
            <a:ext cx="316089" cy="355600"/>
          </a:xfrm>
        </p:spPr>
        <p:txBody>
          <a:bodyPr/>
          <a:lstStyle/>
          <a:p>
            <a:fld id="{7450ABDB-1060-C746-A591-0B843ABF7832}" type="slidenum">
              <a:rPr lang="en-US" smtClean="0"/>
              <a:t>4</a:t>
            </a:fld>
            <a:endParaRPr lang="en-US" dirty="0"/>
          </a:p>
        </p:txBody>
      </p:sp>
      <p:pic>
        <p:nvPicPr>
          <p:cNvPr id="8" name="Picture 7">
            <a:extLst>
              <a:ext uri="{FF2B5EF4-FFF2-40B4-BE49-F238E27FC236}">
                <a16:creationId xmlns:a16="http://schemas.microsoft.com/office/drawing/2014/main" id="{86C6A827-FA8F-0841-ABA1-0EA1F8E7923F}"/>
              </a:ext>
            </a:extLst>
          </p:cNvPr>
          <p:cNvPicPr>
            <a:picLocks noChangeAspect="1"/>
          </p:cNvPicPr>
          <p:nvPr/>
        </p:nvPicPr>
        <p:blipFill>
          <a:blip r:embed="rId3"/>
          <a:stretch>
            <a:fillRect/>
          </a:stretch>
        </p:blipFill>
        <p:spPr>
          <a:xfrm>
            <a:off x="8769743" y="270934"/>
            <a:ext cx="3331946" cy="2020204"/>
          </a:xfrm>
          <a:prstGeom prst="rect">
            <a:avLst/>
          </a:prstGeom>
        </p:spPr>
      </p:pic>
    </p:spTree>
    <p:extLst>
      <p:ext uri="{BB962C8B-B14F-4D97-AF65-F5344CB8AC3E}">
        <p14:creationId xmlns:p14="http://schemas.microsoft.com/office/powerpoint/2010/main" val="17529126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3559</TotalTime>
  <Words>159</Words>
  <Application>Microsoft Macintosh PowerPoint</Application>
  <PresentationFormat>Widescreen</PresentationFormat>
  <Paragraphs>15</Paragraphs>
  <Slides>4</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Arial</vt:lpstr>
      <vt:lpstr>Calibri</vt:lpstr>
      <vt:lpstr>Calibri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Microsoft Office User</cp:lastModifiedBy>
  <cp:revision>58</cp:revision>
  <dcterms:created xsi:type="dcterms:W3CDTF">2026-06-24T12:19:29Z</dcterms:created>
  <dcterms:modified xsi:type="dcterms:W3CDTF">2026-06-28T13:29:45Z</dcterms:modified>
</cp:coreProperties>
</file>