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306" r:id="rId2"/>
    <p:sldId id="309" r:id="rId3"/>
    <p:sldId id="31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1"/>
    <p:restoredTop sz="95884"/>
  </p:normalViewPr>
  <p:slideViewPr>
    <p:cSldViewPr snapToGrid="0" snapToObjects="1">
      <p:cViewPr varScale="1">
        <p:scale>
          <a:sx n="58" d="100"/>
          <a:sy n="58" d="100"/>
        </p:scale>
        <p:origin x="224" y="1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91629-5667-764D-8423-BED49B904F33}" type="datetimeFigureOut">
              <a:rPr lang="en-US" smtClean="0"/>
              <a:t>10/4/26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B4B65-E862-4D4A-9444-039E5369876A}" type="slidenum">
              <a:rPr lang="en-US" smtClean="0"/>
              <a:t>‹#›</a:t>
            </a:fld>
            <a:endParaRPr lang="en-US" dirty="0"/>
          </a:p>
        </p:txBody>
      </p:sp>
    </p:spTree>
    <p:extLst>
      <p:ext uri="{BB962C8B-B14F-4D97-AF65-F5344CB8AC3E}">
        <p14:creationId xmlns:p14="http://schemas.microsoft.com/office/powerpoint/2010/main" val="349341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t>
            </a:r>
          </a:p>
        </p:txBody>
      </p:sp>
      <p:sp>
        <p:nvSpPr>
          <p:cNvPr id="4" name="Slide Number Placeholder 3"/>
          <p:cNvSpPr>
            <a:spLocks noGrp="1"/>
          </p:cNvSpPr>
          <p:nvPr>
            <p:ph type="sldNum" sz="quarter" idx="5"/>
          </p:nvPr>
        </p:nvSpPr>
        <p:spPr/>
        <p:txBody>
          <a:bodyPr/>
          <a:lstStyle/>
          <a:p>
            <a:fld id="{4A7B4B65-E862-4D4A-9444-039E5369876A}" type="slidenum">
              <a:rPr lang="en-US" smtClean="0"/>
              <a:t>2</a:t>
            </a:fld>
            <a:endParaRPr lang="en-US" dirty="0"/>
          </a:p>
        </p:txBody>
      </p:sp>
    </p:spTree>
    <p:extLst>
      <p:ext uri="{BB962C8B-B14F-4D97-AF65-F5344CB8AC3E}">
        <p14:creationId xmlns:p14="http://schemas.microsoft.com/office/powerpoint/2010/main" val="900811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7B4B65-E862-4D4A-9444-039E5369876A}" type="slidenum">
              <a:rPr lang="en-US" smtClean="0"/>
              <a:t>3</a:t>
            </a:fld>
            <a:endParaRPr lang="en-US" dirty="0"/>
          </a:p>
        </p:txBody>
      </p:sp>
    </p:spTree>
    <p:extLst>
      <p:ext uri="{BB962C8B-B14F-4D97-AF65-F5344CB8AC3E}">
        <p14:creationId xmlns:p14="http://schemas.microsoft.com/office/powerpoint/2010/main" val="1472711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584D-3EFE-4B4D-9DC3-625D3643A8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7180A8-F5FB-F744-AF53-6D44D73061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CC6D35-6A5E-7641-BA66-A475D879BF62}"/>
              </a:ext>
            </a:extLst>
          </p:cNvPr>
          <p:cNvSpPr>
            <a:spLocks noGrp="1"/>
          </p:cNvSpPr>
          <p:nvPr>
            <p:ph type="dt" sz="half" idx="10"/>
          </p:nvPr>
        </p:nvSpPr>
        <p:spPr/>
        <p:txBody>
          <a:bodyPr/>
          <a:lstStyle/>
          <a:p>
            <a:fld id="{CBB33166-7927-FE41-80A4-77FA5CF3F82D}" type="datetime1">
              <a:rPr lang="en-US" smtClean="0"/>
              <a:t>10/4/26</a:t>
            </a:fld>
            <a:endParaRPr lang="en-US" dirty="0"/>
          </a:p>
        </p:txBody>
      </p:sp>
      <p:sp>
        <p:nvSpPr>
          <p:cNvPr id="5" name="Footer Placeholder 4">
            <a:extLst>
              <a:ext uri="{FF2B5EF4-FFF2-40B4-BE49-F238E27FC236}">
                <a16:creationId xmlns:a16="http://schemas.microsoft.com/office/drawing/2014/main" id="{C1CBA415-87A4-7C47-8924-785D145CEED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6A277E-EA1E-0B43-A406-62E3FDA4C90B}"/>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2432516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14325-1FC9-A440-B365-D31855DCC1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47D533-0883-B444-820E-6A77AD82722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808C57-9AF5-4442-A88E-C81D0AD1AC20}"/>
              </a:ext>
            </a:extLst>
          </p:cNvPr>
          <p:cNvSpPr>
            <a:spLocks noGrp="1"/>
          </p:cNvSpPr>
          <p:nvPr>
            <p:ph type="dt" sz="half" idx="10"/>
          </p:nvPr>
        </p:nvSpPr>
        <p:spPr/>
        <p:txBody>
          <a:bodyPr/>
          <a:lstStyle/>
          <a:p>
            <a:fld id="{0040C9B2-8985-9744-92CA-CC1DC4721393}" type="datetime1">
              <a:rPr lang="en-US" smtClean="0"/>
              <a:t>10/4/26</a:t>
            </a:fld>
            <a:endParaRPr lang="en-US" dirty="0"/>
          </a:p>
        </p:txBody>
      </p:sp>
      <p:sp>
        <p:nvSpPr>
          <p:cNvPr id="5" name="Footer Placeholder 4">
            <a:extLst>
              <a:ext uri="{FF2B5EF4-FFF2-40B4-BE49-F238E27FC236}">
                <a16:creationId xmlns:a16="http://schemas.microsoft.com/office/drawing/2014/main" id="{FD03490C-619D-0E41-B486-C330B4B195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D2CD1E8-6578-3B49-8E08-178E015408E0}"/>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318627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7B51F-C51D-EE42-9683-D35B86BB13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9C2FB2-D9D3-0C4F-9571-0698F21C6A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7136E76-6D54-BE4F-8163-D8EC4FFC0961}"/>
              </a:ext>
            </a:extLst>
          </p:cNvPr>
          <p:cNvSpPr>
            <a:spLocks noGrp="1"/>
          </p:cNvSpPr>
          <p:nvPr>
            <p:ph type="dt" sz="half" idx="10"/>
          </p:nvPr>
        </p:nvSpPr>
        <p:spPr/>
        <p:txBody>
          <a:bodyPr/>
          <a:lstStyle/>
          <a:p>
            <a:fld id="{B4B0B91C-4DF6-CE4A-8490-9DA6C6A8BC03}" type="datetime1">
              <a:rPr lang="en-US" smtClean="0"/>
              <a:t>10/4/26</a:t>
            </a:fld>
            <a:endParaRPr lang="en-US" dirty="0"/>
          </a:p>
        </p:txBody>
      </p:sp>
      <p:sp>
        <p:nvSpPr>
          <p:cNvPr id="5" name="Footer Placeholder 4">
            <a:extLst>
              <a:ext uri="{FF2B5EF4-FFF2-40B4-BE49-F238E27FC236}">
                <a16:creationId xmlns:a16="http://schemas.microsoft.com/office/drawing/2014/main" id="{E8F2F630-630F-354F-83D1-9042889232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5FC346-38BC-DC44-84D2-115499A10FE4}"/>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322034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E4FC8-D915-7C4B-AC5A-D74AFFA89A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BFA22E-8352-5948-A2A5-7AAE841BBF4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6B066B-2054-D24D-A813-68F7284AF58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81FDC9-AB64-6046-BD67-5862305CACF6}"/>
              </a:ext>
            </a:extLst>
          </p:cNvPr>
          <p:cNvSpPr>
            <a:spLocks noGrp="1"/>
          </p:cNvSpPr>
          <p:nvPr>
            <p:ph type="dt" sz="half" idx="10"/>
          </p:nvPr>
        </p:nvSpPr>
        <p:spPr/>
        <p:txBody>
          <a:bodyPr/>
          <a:lstStyle/>
          <a:p>
            <a:fld id="{85B3DC81-2937-7647-861D-1C2DF3E2E76B}" type="datetime1">
              <a:rPr lang="en-US" smtClean="0"/>
              <a:t>10/4/26</a:t>
            </a:fld>
            <a:endParaRPr lang="en-US" dirty="0"/>
          </a:p>
        </p:txBody>
      </p:sp>
      <p:sp>
        <p:nvSpPr>
          <p:cNvPr id="6" name="Footer Placeholder 5">
            <a:extLst>
              <a:ext uri="{FF2B5EF4-FFF2-40B4-BE49-F238E27FC236}">
                <a16:creationId xmlns:a16="http://schemas.microsoft.com/office/drawing/2014/main" id="{4F15E1FF-6E03-E244-BE4F-E4BCD6950CC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98B91B-F8DF-404D-9C33-D670BE50064C}"/>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40349451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AEC7-0954-6045-ACCB-561BA405E3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5FB4EF-E2CB-7E4C-9595-A703169E64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B2D5AD3-2F90-FB41-A3BC-4CD9278E9F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6F1B2A-7B60-404F-B1FB-4437818C88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9C598AD-B3A5-714F-843D-8740F0E45EE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E5A6F3-1D63-C148-AC37-E7FE9CE07221}"/>
              </a:ext>
            </a:extLst>
          </p:cNvPr>
          <p:cNvSpPr>
            <a:spLocks noGrp="1"/>
          </p:cNvSpPr>
          <p:nvPr>
            <p:ph type="dt" sz="half" idx="10"/>
          </p:nvPr>
        </p:nvSpPr>
        <p:spPr/>
        <p:txBody>
          <a:bodyPr/>
          <a:lstStyle/>
          <a:p>
            <a:fld id="{70DF9C4E-96F3-434B-A6D5-BBBD05DCADF2}" type="datetime1">
              <a:rPr lang="en-US" smtClean="0"/>
              <a:t>10/4/26</a:t>
            </a:fld>
            <a:endParaRPr lang="en-US" dirty="0"/>
          </a:p>
        </p:txBody>
      </p:sp>
      <p:sp>
        <p:nvSpPr>
          <p:cNvPr id="8" name="Footer Placeholder 7">
            <a:extLst>
              <a:ext uri="{FF2B5EF4-FFF2-40B4-BE49-F238E27FC236}">
                <a16:creationId xmlns:a16="http://schemas.microsoft.com/office/drawing/2014/main" id="{03AE88A9-A92C-AB4F-B94F-2E81208D2D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24874EC-CE3C-F14B-81F1-5324DFBD86AE}"/>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3171982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A83E3-C3AF-1745-83DE-766473497D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481B9C-6FF7-C04A-A856-C6C610D4143A}"/>
              </a:ext>
            </a:extLst>
          </p:cNvPr>
          <p:cNvSpPr>
            <a:spLocks noGrp="1"/>
          </p:cNvSpPr>
          <p:nvPr>
            <p:ph type="dt" sz="half" idx="10"/>
          </p:nvPr>
        </p:nvSpPr>
        <p:spPr/>
        <p:txBody>
          <a:bodyPr/>
          <a:lstStyle/>
          <a:p>
            <a:fld id="{57FE680B-8BC6-4B42-85D2-0CAA224D9E83}" type="datetime1">
              <a:rPr lang="en-US" smtClean="0"/>
              <a:t>10/4/26</a:t>
            </a:fld>
            <a:endParaRPr lang="en-US" dirty="0"/>
          </a:p>
        </p:txBody>
      </p:sp>
      <p:sp>
        <p:nvSpPr>
          <p:cNvPr id="4" name="Footer Placeholder 3">
            <a:extLst>
              <a:ext uri="{FF2B5EF4-FFF2-40B4-BE49-F238E27FC236}">
                <a16:creationId xmlns:a16="http://schemas.microsoft.com/office/drawing/2014/main" id="{D4341B75-1498-B242-92D5-37F41BF0DD7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8206CE4-27A0-CC41-B6C4-3A620FD147EE}"/>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63770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DC79EF-AE4A-1B40-B9B1-79443F8AF198}"/>
              </a:ext>
            </a:extLst>
          </p:cNvPr>
          <p:cNvSpPr>
            <a:spLocks noGrp="1"/>
          </p:cNvSpPr>
          <p:nvPr>
            <p:ph type="dt" sz="half" idx="10"/>
          </p:nvPr>
        </p:nvSpPr>
        <p:spPr/>
        <p:txBody>
          <a:bodyPr/>
          <a:lstStyle/>
          <a:p>
            <a:fld id="{9D04C0C5-13DC-524B-8679-7FC9FA81C334}" type="datetime1">
              <a:rPr lang="en-US" smtClean="0"/>
              <a:t>10/4/26</a:t>
            </a:fld>
            <a:endParaRPr lang="en-US" dirty="0"/>
          </a:p>
        </p:txBody>
      </p:sp>
      <p:sp>
        <p:nvSpPr>
          <p:cNvPr id="3" name="Footer Placeholder 2">
            <a:extLst>
              <a:ext uri="{FF2B5EF4-FFF2-40B4-BE49-F238E27FC236}">
                <a16:creationId xmlns:a16="http://schemas.microsoft.com/office/drawing/2014/main" id="{9BF5F4AD-048C-974D-8410-5963351059E3}"/>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3CB80E9-DE49-844E-BD83-EB3EFAF698AE}"/>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520882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3182-F149-0F49-A7D0-BBA9E5AC0B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60D7E7-8DB2-6445-9F69-84EFB0C68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8981C6-1795-E947-825B-2053A9994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7CADFB-B096-AF43-8621-30BF66B02291}"/>
              </a:ext>
            </a:extLst>
          </p:cNvPr>
          <p:cNvSpPr>
            <a:spLocks noGrp="1"/>
          </p:cNvSpPr>
          <p:nvPr>
            <p:ph type="dt" sz="half" idx="10"/>
          </p:nvPr>
        </p:nvSpPr>
        <p:spPr/>
        <p:txBody>
          <a:bodyPr/>
          <a:lstStyle/>
          <a:p>
            <a:fld id="{359C44E0-64B0-FB45-970C-0746BDD58518}" type="datetime1">
              <a:rPr lang="en-US" smtClean="0"/>
              <a:t>10/4/26</a:t>
            </a:fld>
            <a:endParaRPr lang="en-US" dirty="0"/>
          </a:p>
        </p:txBody>
      </p:sp>
      <p:sp>
        <p:nvSpPr>
          <p:cNvPr id="6" name="Footer Placeholder 5">
            <a:extLst>
              <a:ext uri="{FF2B5EF4-FFF2-40B4-BE49-F238E27FC236}">
                <a16:creationId xmlns:a16="http://schemas.microsoft.com/office/drawing/2014/main" id="{910121C2-894F-204A-832C-9185AAB475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0EA028D-D0B2-774E-9EE1-73328021690B}"/>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2733839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A48C-612D-AF4F-B546-3204793334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ECF1F0-B13B-C74A-B503-1B2A46DCB8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2EB2556-9F96-1343-9F96-F61F62AC40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0355B35-6D1B-A34D-8C9F-B2B38C2F4586}"/>
              </a:ext>
            </a:extLst>
          </p:cNvPr>
          <p:cNvSpPr>
            <a:spLocks noGrp="1"/>
          </p:cNvSpPr>
          <p:nvPr>
            <p:ph type="dt" sz="half" idx="10"/>
          </p:nvPr>
        </p:nvSpPr>
        <p:spPr/>
        <p:txBody>
          <a:bodyPr/>
          <a:lstStyle/>
          <a:p>
            <a:fld id="{FAD9DBF5-FA15-A24D-A148-20DCD0C09142}" type="datetime1">
              <a:rPr lang="en-US" smtClean="0"/>
              <a:t>10/4/26</a:t>
            </a:fld>
            <a:endParaRPr lang="en-US" dirty="0"/>
          </a:p>
        </p:txBody>
      </p:sp>
      <p:sp>
        <p:nvSpPr>
          <p:cNvPr id="6" name="Footer Placeholder 5">
            <a:extLst>
              <a:ext uri="{FF2B5EF4-FFF2-40B4-BE49-F238E27FC236}">
                <a16:creationId xmlns:a16="http://schemas.microsoft.com/office/drawing/2014/main" id="{DAA5B737-7E78-E54F-91F4-5E420C34C1C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104A5BD-82A4-E549-9BEF-3E17BCE2DA36}"/>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1733517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126BE-3533-2741-AB67-0442C9AE54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3D6CDA-C6E5-DB41-8F78-9B691485242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6FCBF0-4237-454A-A9B2-9C3802D01EAE}"/>
              </a:ext>
            </a:extLst>
          </p:cNvPr>
          <p:cNvSpPr>
            <a:spLocks noGrp="1"/>
          </p:cNvSpPr>
          <p:nvPr>
            <p:ph type="dt" sz="half" idx="10"/>
          </p:nvPr>
        </p:nvSpPr>
        <p:spPr/>
        <p:txBody>
          <a:bodyPr/>
          <a:lstStyle/>
          <a:p>
            <a:fld id="{07626171-F7DC-2144-8ACF-DA4F58C7C499}" type="datetime1">
              <a:rPr lang="en-US" smtClean="0"/>
              <a:t>10/4/26</a:t>
            </a:fld>
            <a:endParaRPr lang="en-US" dirty="0"/>
          </a:p>
        </p:txBody>
      </p:sp>
      <p:sp>
        <p:nvSpPr>
          <p:cNvPr id="5" name="Footer Placeholder 4">
            <a:extLst>
              <a:ext uri="{FF2B5EF4-FFF2-40B4-BE49-F238E27FC236}">
                <a16:creationId xmlns:a16="http://schemas.microsoft.com/office/drawing/2014/main" id="{153576FB-0EAF-9A46-9592-A7935E65DC8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FEFA43-7EA4-644E-AB61-D05EBA73FF84}"/>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3622339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210228-D667-4A43-B258-3F4ED4241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260E2FE-3F1F-ED49-B370-F562A618B02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640D82-166A-8E43-A591-D2E6208A9623}"/>
              </a:ext>
            </a:extLst>
          </p:cNvPr>
          <p:cNvSpPr>
            <a:spLocks noGrp="1"/>
          </p:cNvSpPr>
          <p:nvPr>
            <p:ph type="dt" sz="half" idx="10"/>
          </p:nvPr>
        </p:nvSpPr>
        <p:spPr/>
        <p:txBody>
          <a:bodyPr/>
          <a:lstStyle/>
          <a:p>
            <a:fld id="{74CB4023-9A4B-7B45-B2C1-CE3B949CD1D9}" type="datetime1">
              <a:rPr lang="en-US" smtClean="0"/>
              <a:t>10/4/26</a:t>
            </a:fld>
            <a:endParaRPr lang="en-US" dirty="0"/>
          </a:p>
        </p:txBody>
      </p:sp>
      <p:sp>
        <p:nvSpPr>
          <p:cNvPr id="5" name="Footer Placeholder 4">
            <a:extLst>
              <a:ext uri="{FF2B5EF4-FFF2-40B4-BE49-F238E27FC236}">
                <a16:creationId xmlns:a16="http://schemas.microsoft.com/office/drawing/2014/main" id="{A8C8CAFC-37C5-344F-A255-04E926FA50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1DC75A-691A-DC45-87D1-74F0F95AE425}"/>
              </a:ext>
            </a:extLst>
          </p:cNvPr>
          <p:cNvSpPr>
            <a:spLocks noGrp="1"/>
          </p:cNvSpPr>
          <p:nvPr>
            <p:ph type="sldNum" sz="quarter" idx="12"/>
          </p:nvPr>
        </p:nvSpPr>
        <p:spPr/>
        <p:txBody>
          <a:bodyPr/>
          <a:lstStyle/>
          <a:p>
            <a:fld id="{6634B30D-EE4D-1748-BB02-38C94531E36E}" type="slidenum">
              <a:rPr lang="en-US" smtClean="0"/>
              <a:t>‹#›</a:t>
            </a:fld>
            <a:endParaRPr lang="en-US" dirty="0"/>
          </a:p>
        </p:txBody>
      </p:sp>
    </p:spTree>
    <p:extLst>
      <p:ext uri="{BB962C8B-B14F-4D97-AF65-F5344CB8AC3E}">
        <p14:creationId xmlns:p14="http://schemas.microsoft.com/office/powerpoint/2010/main" val="283181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A88387-815B-9445-95EA-862849654F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62BA62-3AC7-CE4A-A84A-3768E5F948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21667-C29A-4444-A42E-5139DEA79A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9E810C-F419-DA49-A222-DB791BA31B24}" type="datetime1">
              <a:rPr lang="en-US" smtClean="0"/>
              <a:t>10/4/26</a:t>
            </a:fld>
            <a:endParaRPr lang="en-US" dirty="0"/>
          </a:p>
        </p:txBody>
      </p:sp>
      <p:sp>
        <p:nvSpPr>
          <p:cNvPr id="5" name="Footer Placeholder 4">
            <a:extLst>
              <a:ext uri="{FF2B5EF4-FFF2-40B4-BE49-F238E27FC236}">
                <a16:creationId xmlns:a16="http://schemas.microsoft.com/office/drawing/2014/main" id="{04E5E761-86D1-FC47-9EF2-53F38CC3B0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39C740B6-27F7-EE45-A26B-0E57D1B4A4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34B30D-EE4D-1748-BB02-38C94531E36E}" type="slidenum">
              <a:rPr lang="en-US" smtClean="0"/>
              <a:t>‹#›</a:t>
            </a:fld>
            <a:endParaRPr lang="en-US" dirty="0"/>
          </a:p>
        </p:txBody>
      </p:sp>
    </p:spTree>
    <p:extLst>
      <p:ext uri="{BB962C8B-B14F-4D97-AF65-F5344CB8AC3E}">
        <p14:creationId xmlns:p14="http://schemas.microsoft.com/office/powerpoint/2010/main" val="1232551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20F6B-C1D4-8140-A595-15265203229B}"/>
              </a:ext>
            </a:extLst>
          </p:cNvPr>
          <p:cNvSpPr>
            <a:spLocks noGrp="1"/>
          </p:cNvSpPr>
          <p:nvPr>
            <p:ph type="title"/>
          </p:nvPr>
        </p:nvSpPr>
        <p:spPr>
          <a:xfrm>
            <a:off x="838200" y="-141513"/>
            <a:ext cx="10515600" cy="45719"/>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0252A43-223E-F546-863D-EB825AF42E2B}"/>
              </a:ext>
            </a:extLst>
          </p:cNvPr>
          <p:cNvSpPr>
            <a:spLocks noGrp="1"/>
          </p:cNvSpPr>
          <p:nvPr>
            <p:ph idx="1"/>
          </p:nvPr>
        </p:nvSpPr>
        <p:spPr>
          <a:xfrm>
            <a:off x="0" y="0"/>
            <a:ext cx="12192000" cy="6858000"/>
          </a:xfrm>
          <a:ln>
            <a:solidFill>
              <a:schemeClr val="accent1"/>
            </a:solidFill>
          </a:ln>
        </p:spPr>
        <p:txBody>
          <a:bodyPr/>
          <a:lstStyle/>
          <a:p>
            <a:pPr marL="0" indent="0">
              <a:buNone/>
            </a:pPr>
            <a:endParaRPr lang="en-US" dirty="0"/>
          </a:p>
          <a:p>
            <a:pPr marL="0" indent="0">
              <a:buNone/>
            </a:pPr>
            <a:endParaRPr lang="en-US" dirty="0"/>
          </a:p>
          <a:p>
            <a:pPr marL="0" indent="0">
              <a:buNone/>
            </a:pPr>
            <a:endParaRPr lang="en-US" sz="1700" dirty="0"/>
          </a:p>
          <a:p>
            <a:pPr marL="0" indent="0">
              <a:buNone/>
            </a:pPr>
            <a:endParaRPr lang="en-US" dirty="0"/>
          </a:p>
          <a:p>
            <a:pPr marL="0" indent="0" algn="just">
              <a:buNone/>
              <a:tabLst>
                <a:tab pos="623888" algn="l"/>
              </a:tabLst>
            </a:pPr>
            <a:r>
              <a:rPr lang="en-US" sz="3400" b="1" dirty="0"/>
              <a:t> 	                  		      Sending Elijah!	        			         		                  		         			       Malachi 4:4-6					</a:t>
            </a:r>
          </a:p>
        </p:txBody>
      </p:sp>
      <p:sp>
        <p:nvSpPr>
          <p:cNvPr id="4" name="Oval 3">
            <a:extLst>
              <a:ext uri="{FF2B5EF4-FFF2-40B4-BE49-F238E27FC236}">
                <a16:creationId xmlns:a16="http://schemas.microsoft.com/office/drawing/2014/main" id="{D043146B-BBC7-3F4C-8036-3BCBA254E3EA}"/>
              </a:ext>
            </a:extLst>
          </p:cNvPr>
          <p:cNvSpPr/>
          <p:nvPr/>
        </p:nvSpPr>
        <p:spPr>
          <a:xfrm>
            <a:off x="1592494" y="136525"/>
            <a:ext cx="8772417" cy="16511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400" dirty="0"/>
              <a:t> Malachi – Another Angry Prophet  </a:t>
            </a:r>
          </a:p>
        </p:txBody>
      </p:sp>
      <p:sp>
        <p:nvSpPr>
          <p:cNvPr id="6" name="Slide Number Placeholder 5">
            <a:extLst>
              <a:ext uri="{FF2B5EF4-FFF2-40B4-BE49-F238E27FC236}">
                <a16:creationId xmlns:a16="http://schemas.microsoft.com/office/drawing/2014/main" id="{2D0F426B-196C-5D45-BD60-21C4D4E4A8D7}"/>
              </a:ext>
            </a:extLst>
          </p:cNvPr>
          <p:cNvSpPr>
            <a:spLocks noGrp="1"/>
          </p:cNvSpPr>
          <p:nvPr>
            <p:ph type="sldNum" sz="quarter" idx="12"/>
          </p:nvPr>
        </p:nvSpPr>
        <p:spPr/>
        <p:txBody>
          <a:bodyPr/>
          <a:lstStyle/>
          <a:p>
            <a:fld id="{696863BF-DFF0-0742-9D49-AD0AEDBBFD1C}" type="slidenum">
              <a:rPr lang="en-US" smtClean="0"/>
              <a:t>1</a:t>
            </a:fld>
            <a:endParaRPr lang="en-US" dirty="0"/>
          </a:p>
        </p:txBody>
      </p:sp>
      <p:sp>
        <p:nvSpPr>
          <p:cNvPr id="7" name="TextBox 6">
            <a:extLst>
              <a:ext uri="{FF2B5EF4-FFF2-40B4-BE49-F238E27FC236}">
                <a16:creationId xmlns:a16="http://schemas.microsoft.com/office/drawing/2014/main" id="{0E13710E-4504-F345-B3C8-ED629288C1DB}"/>
              </a:ext>
            </a:extLst>
          </p:cNvPr>
          <p:cNvSpPr txBox="1"/>
          <p:nvPr/>
        </p:nvSpPr>
        <p:spPr>
          <a:xfrm>
            <a:off x="91440" y="-347472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0300D2A-1578-E440-BA95-BF56B743D9E2}"/>
              </a:ext>
            </a:extLst>
          </p:cNvPr>
          <p:cNvSpPr txBox="1"/>
          <p:nvPr/>
        </p:nvSpPr>
        <p:spPr>
          <a:xfrm>
            <a:off x="7700211" y="-1925053"/>
            <a:ext cx="184731" cy="369332"/>
          </a:xfrm>
          <a:prstGeom prst="rect">
            <a:avLst/>
          </a:prstGeom>
          <a:noFill/>
        </p:spPr>
        <p:txBody>
          <a:bodyPr wrap="none" rtlCol="0">
            <a:spAutoFit/>
          </a:bodyPr>
          <a:lstStyle/>
          <a:p>
            <a:endParaRPr lang="en-US" dirty="0"/>
          </a:p>
        </p:txBody>
      </p:sp>
      <p:pic>
        <p:nvPicPr>
          <p:cNvPr id="9" name="Picture 8">
            <a:extLst>
              <a:ext uri="{FF2B5EF4-FFF2-40B4-BE49-F238E27FC236}">
                <a16:creationId xmlns:a16="http://schemas.microsoft.com/office/drawing/2014/main" id="{79A1E21E-73CD-394B-892B-7269CAC88449}"/>
              </a:ext>
            </a:extLst>
          </p:cNvPr>
          <p:cNvPicPr>
            <a:picLocks noChangeAspect="1"/>
          </p:cNvPicPr>
          <p:nvPr/>
        </p:nvPicPr>
        <p:blipFill>
          <a:blip r:embed="rId2"/>
          <a:stretch>
            <a:fillRect/>
          </a:stretch>
        </p:blipFill>
        <p:spPr>
          <a:xfrm>
            <a:off x="2261645" y="3227294"/>
            <a:ext cx="7434113" cy="2992531"/>
          </a:xfrm>
          <a:prstGeom prst="rect">
            <a:avLst/>
          </a:prstGeom>
        </p:spPr>
      </p:pic>
      <p:sp>
        <p:nvSpPr>
          <p:cNvPr id="8" name="TextBox 7">
            <a:extLst>
              <a:ext uri="{FF2B5EF4-FFF2-40B4-BE49-F238E27FC236}">
                <a16:creationId xmlns:a16="http://schemas.microsoft.com/office/drawing/2014/main" id="{AB98BCA5-464A-A84F-9E5B-64905B4ACE7E}"/>
              </a:ext>
            </a:extLst>
          </p:cNvPr>
          <p:cNvSpPr txBox="1"/>
          <p:nvPr/>
        </p:nvSpPr>
        <p:spPr>
          <a:xfrm>
            <a:off x="4764505" y="-262288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572937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C67C-4BB1-AD4F-B6D7-05027FE83DFD}"/>
              </a:ext>
            </a:extLst>
          </p:cNvPr>
          <p:cNvSpPr>
            <a:spLocks noGrp="1"/>
          </p:cNvSpPr>
          <p:nvPr>
            <p:ph type="title"/>
          </p:nvPr>
        </p:nvSpPr>
        <p:spPr>
          <a:xfrm>
            <a:off x="838200" y="-205482"/>
            <a:ext cx="10515600" cy="113016"/>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516FC9D-B7B3-6B4F-87B0-8A2DAE849FC7}"/>
              </a:ext>
            </a:extLst>
          </p:cNvPr>
          <p:cNvSpPr>
            <a:spLocks noGrp="1"/>
          </p:cNvSpPr>
          <p:nvPr>
            <p:ph idx="1"/>
          </p:nvPr>
        </p:nvSpPr>
        <p:spPr>
          <a:xfrm>
            <a:off x="0" y="-1"/>
            <a:ext cx="12192000" cy="7186109"/>
          </a:xfrm>
        </p:spPr>
        <p:txBody>
          <a:bodyPr>
            <a:normAutofit fontScale="92500" lnSpcReduction="20000"/>
          </a:bodyPr>
          <a:lstStyle/>
          <a:p>
            <a:pPr marL="0" indent="0">
              <a:buNone/>
              <a:tabLst>
                <a:tab pos="160338" algn="l"/>
              </a:tabLst>
            </a:pPr>
            <a:r>
              <a:rPr lang="en-US" sz="1700" b="1" dirty="0"/>
              <a:t>[Malachi 4:5,6]</a:t>
            </a:r>
            <a:r>
              <a:rPr lang="en-US" sz="1700" dirty="0"/>
              <a:t>										 		  There are six verses in the last chapter of Malachi.  The first half - that we looked at last week - tells us that by the end of 			 this era of earth’s history, God’s people will be in such a state of persecution, that we will rejoice when “The Day” of God’s 		 wrath comes and bends itself around this earth, wrapping and binding the planet in the terrible judgment of the Supreme 			 Judge of all things!  Although we do not know how exactly long this will go on, I suspect it will be over quickly!  I mean,.. 			 God, using the powerful elements of nature that He Himself had created – it shouldn’t take long!  Not even with a billion 			 man army! Caught out in the open, there would be no cover!  Now,.. in our present state of mind on violence and death, 			 this is not something we can celebrate right now!  Indeed, the preference of God will not be this!  We know that He sent 			 His beloved Son to offer reconciliation to humanity by wiping out the guilt and penalty of their sins!  He did this at a huge 			 cost to Himself!  So </a:t>
            </a:r>
            <a:r>
              <a:rPr lang="en-US" sz="1700" b="1" i="1" dirty="0"/>
              <a:t>reconciliation/redemption</a:t>
            </a:r>
            <a:r>
              <a:rPr lang="en-US" sz="1700" dirty="0"/>
              <a:t> is what God prefers!  But because of Satan and his skill at deceiving people, 		 and because human hearts are hard and self-worshipping, history is headed to this bloody end, and 	God has foreseen this 		 end of the story and has shown a handful of His ancient messenger/prophets the tumultuous and apocalyptic end of 			 this current era of human history!  							 			 ~To begin chapter four, Malachi refers to this final lop-sided conflict.  It is not a long description, in fact, just a minimal 			 mention of the future showdown (vs. 1,3).  It is clearly a reference to God’s earth-wide judgment upon planet earth.  As 			 far as the advantages of remaining faithful to this righteous God, this is a big one – the biggest, actually!  You do not want 			 to be on the losing side of this conflict!  Whatever side lines up against the Creator/God Yahweh, is going to lose.  			 Humanity will have the power of numbers, but God has,.. well,.. </a:t>
            </a:r>
            <a:r>
              <a:rPr lang="en-US" sz="1700" b="1" i="1" dirty="0"/>
              <a:t>ALL</a:t>
            </a:r>
            <a:r>
              <a:rPr lang="en-US" sz="1700" dirty="0"/>
              <a:t> </a:t>
            </a:r>
            <a:r>
              <a:rPr lang="en-US" sz="1700" b="1" i="1" dirty="0"/>
              <a:t>power – to do anything imaginable</a:t>
            </a:r>
            <a:r>
              <a:rPr lang="en-US" sz="1700" dirty="0"/>
              <a:t>!  He could stop 			 a billion hearts from beating, with a simple command!  But instead we see He uses the powerful </a:t>
            </a:r>
            <a:r>
              <a:rPr lang="en-US" sz="1700" i="1" dirty="0"/>
              <a:t>elements</a:t>
            </a:r>
            <a:r>
              <a:rPr lang="en-US" sz="1700" dirty="0"/>
              <a:t> – the natural forces of the earth doing unnatural things for the purpose of bringing down judgement and Divine retribution upon] his enemies!  	 			 </a:t>
            </a:r>
            <a:r>
              <a:rPr lang="en-US" sz="1700" b="1" dirty="0"/>
              <a:t>[Ezk. 38:17-23; Rev. 16:18-21 – Armageddon]</a:t>
            </a:r>
            <a:r>
              <a:rPr lang="en-US" sz="1700" dirty="0"/>
              <a:t>. I mean, this sounds far beyond terrifying!  It is like the earth and all of its most powerful forces of nature turns against itself and its inhabitants!  This is a terrible, catastrophic judgment of God!  It is not annihilation, but it is the Creator God’s judgment and wrath on a scale not seen since Noah’s flood!  It is “</a:t>
            </a:r>
            <a:r>
              <a:rPr lang="en-US" sz="1700" i="1" dirty="0"/>
              <a:t>the end of the world as we know it</a:t>
            </a:r>
            <a:r>
              <a:rPr lang="en-US" sz="1700" dirty="0"/>
              <a:t>“– as they say!			</a:t>
            </a:r>
            <a:endParaRPr lang="en-US" sz="900" dirty="0"/>
          </a:p>
          <a:p>
            <a:pPr marL="0" indent="0">
              <a:buNone/>
              <a:tabLst>
                <a:tab pos="160338" algn="l"/>
              </a:tabLst>
            </a:pPr>
            <a:r>
              <a:rPr lang="en-US" sz="1700" dirty="0"/>
              <a:t>~But before all that, something of vital importance is going to occur.  An “</a:t>
            </a:r>
            <a:r>
              <a:rPr lang="en-US" sz="1700" b="1" dirty="0"/>
              <a:t>Elijah</a:t>
            </a:r>
            <a:r>
              <a:rPr lang="en-US" sz="1700" dirty="0"/>
              <a:t>” figure will come to intervene!  Understand that there is no perspective of time given here.  There was no clue given as to </a:t>
            </a:r>
            <a:r>
              <a:rPr lang="en-US" sz="1700" b="1" i="1" dirty="0"/>
              <a:t>when</a:t>
            </a:r>
            <a:r>
              <a:rPr lang="en-US" sz="1700" dirty="0"/>
              <a:t> God was going to send this second “Elijah” to Israel!  It seemed imminent, but there is </a:t>
            </a:r>
            <a:r>
              <a:rPr lang="en-US" sz="1700" b="1" i="1" dirty="0"/>
              <a:t>not a clue</a:t>
            </a:r>
            <a:r>
              <a:rPr lang="en-US" sz="1700" dirty="0"/>
              <a:t>!  Now,.. in retrospect/looking back, we know that it took approximately 400 years!  Malachi was pointing forward 4400 </a:t>
            </a:r>
            <a:r>
              <a:rPr lang="en-US" sz="1700" dirty="0" err="1"/>
              <a:t>yrs</a:t>
            </a:r>
            <a:r>
              <a:rPr lang="en-US" sz="1700" dirty="0"/>
              <a:t> to the time of the incarnation of the Word of God, when God would take on human flesh!  It was going to be the culmination of many millenniums of working out/manipulating the progress of God’s plan as it wound through human history - a plan that God was slowly, inexorably moving forward to that brief but central defining moment in salvation history!  At the appointed time the eternal Word of God would arrive as the Son of God – Jesus!  But the </a:t>
            </a:r>
            <a:r>
              <a:rPr lang="en-US" sz="1700" b="1" i="1" dirty="0"/>
              <a:t>precursor</a:t>
            </a:r>
            <a:r>
              <a:rPr lang="en-US" sz="1700" dirty="0"/>
              <a:t> to that coming of the Christ would be this </a:t>
            </a:r>
            <a:r>
              <a:rPr lang="en-US" sz="1700" b="1" i="1" dirty="0"/>
              <a:t>Elijah</a:t>
            </a:r>
            <a:r>
              <a:rPr lang="en-US" sz="1700" dirty="0"/>
              <a:t> figure, </a:t>
            </a:r>
            <a:r>
              <a:rPr lang="en-US" sz="1700" i="1" dirty="0"/>
              <a:t>and Malachi calls it</a:t>
            </a:r>
            <a:r>
              <a:rPr lang="en-US" sz="1700" dirty="0"/>
              <a:t>!</a:t>
            </a:r>
            <a:r>
              <a:rPr lang="en-US" sz="1700" b="1" dirty="0"/>
              <a:t>  </a:t>
            </a:r>
            <a:r>
              <a:rPr lang="en-US" sz="1700" dirty="0"/>
              <a:t>There would be someone God was going to send – a Prophet/messenger with the most important message from God that mankind was ever to hear from the mouth of God!  Between Malachi and the Day of God’s wrath, God was going to reach out as He had planned – a plan conceived from before the Creation of the world! </a:t>
            </a:r>
            <a:r>
              <a:rPr lang="en-US" sz="1700" b="1" dirty="0"/>
              <a:t>[1 Pet. 1:19,20]  </a:t>
            </a:r>
            <a:r>
              <a:rPr lang="en-US" sz="1700" dirty="0"/>
              <a:t>But God had promised that he would send a great prophet as a </a:t>
            </a:r>
            <a:r>
              <a:rPr lang="en-US" sz="1700" b="1" dirty="0"/>
              <a:t>forerunner, harbinger, or herald</a:t>
            </a:r>
            <a:r>
              <a:rPr lang="en-US" sz="1700" dirty="0"/>
              <a:t>, to announce the coming of the Christ!  I don’t know if it was the man that was so great, but it was certainly the message that He carried that was completely unprecedented - the biggest news ever in human history!  It was to be the central piece in the puzzle of salvation history!  Let me read to you how it began, and it will remind you that Christmas is not that far away ; ).  Malachi left the impression that this “</a:t>
            </a:r>
            <a:r>
              <a:rPr lang="en-US" sz="1700" b="1" i="1" dirty="0"/>
              <a:t>Elijah</a:t>
            </a:r>
            <a:r>
              <a:rPr lang="en-US" sz="1700" dirty="0"/>
              <a:t>” character was imminent, and right on his heels was the day of God’s wrath. But he was talking in terms of God’s timing!  God’s timing is not like ours!  His could have it take place in an hour, or in a matter of millenniums!  It’s up to Him, and no one knows!  But John, the prophet was unique.  He knew literally in the womb of Elizabeth his mother, that He was contemporary - right at the front edge of the greatest of events ever!  </a:t>
            </a:r>
            <a:r>
              <a:rPr lang="en-US" sz="1700" b="1" dirty="0"/>
              <a:t>	 							</a:t>
            </a:r>
            <a:endParaRPr lang="en-US" sz="1700" dirty="0"/>
          </a:p>
        </p:txBody>
      </p:sp>
      <p:sp>
        <p:nvSpPr>
          <p:cNvPr id="4" name="Slide Number Placeholder 3">
            <a:extLst>
              <a:ext uri="{FF2B5EF4-FFF2-40B4-BE49-F238E27FC236}">
                <a16:creationId xmlns:a16="http://schemas.microsoft.com/office/drawing/2014/main" id="{88D54D1A-6EEE-6442-85EA-C230B6EDE8AD}"/>
              </a:ext>
            </a:extLst>
          </p:cNvPr>
          <p:cNvSpPr>
            <a:spLocks noGrp="1"/>
          </p:cNvSpPr>
          <p:nvPr>
            <p:ph type="sldNum" sz="quarter" idx="12"/>
          </p:nvPr>
        </p:nvSpPr>
        <p:spPr>
          <a:xfrm>
            <a:off x="11801138" y="6390042"/>
            <a:ext cx="390861" cy="467958"/>
          </a:xfrm>
        </p:spPr>
        <p:txBody>
          <a:bodyPr/>
          <a:lstStyle/>
          <a:p>
            <a:fld id="{6634B30D-EE4D-1748-BB02-38C94531E36E}" type="slidenum">
              <a:rPr lang="en-US" smtClean="0"/>
              <a:t>2</a:t>
            </a:fld>
            <a:endParaRPr lang="en-US" dirty="0"/>
          </a:p>
        </p:txBody>
      </p:sp>
      <p:pic>
        <p:nvPicPr>
          <p:cNvPr id="11" name="Picture 10">
            <a:extLst>
              <a:ext uri="{FF2B5EF4-FFF2-40B4-BE49-F238E27FC236}">
                <a16:creationId xmlns:a16="http://schemas.microsoft.com/office/drawing/2014/main" id="{862CD2C8-1866-964D-BAE3-E8D49DB97041}"/>
              </a:ext>
            </a:extLst>
          </p:cNvPr>
          <p:cNvPicPr>
            <a:picLocks noChangeAspect="1"/>
          </p:cNvPicPr>
          <p:nvPr/>
        </p:nvPicPr>
        <p:blipFill>
          <a:blip r:embed="rId3"/>
          <a:stretch>
            <a:fillRect/>
          </a:stretch>
        </p:blipFill>
        <p:spPr>
          <a:xfrm>
            <a:off x="10167257" y="73480"/>
            <a:ext cx="1975756" cy="2963634"/>
          </a:xfrm>
          <a:prstGeom prst="rect">
            <a:avLst/>
          </a:prstGeom>
        </p:spPr>
      </p:pic>
    </p:spTree>
    <p:extLst>
      <p:ext uri="{BB962C8B-B14F-4D97-AF65-F5344CB8AC3E}">
        <p14:creationId xmlns:p14="http://schemas.microsoft.com/office/powerpoint/2010/main" val="284220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2C67C-4BB1-AD4F-B6D7-05027FE83DFD}"/>
              </a:ext>
            </a:extLst>
          </p:cNvPr>
          <p:cNvSpPr>
            <a:spLocks noGrp="1"/>
          </p:cNvSpPr>
          <p:nvPr>
            <p:ph type="title"/>
          </p:nvPr>
        </p:nvSpPr>
        <p:spPr>
          <a:xfrm>
            <a:off x="838200" y="-205482"/>
            <a:ext cx="10515600" cy="113016"/>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F516FC9D-B7B3-6B4F-87B0-8A2DAE849FC7}"/>
              </a:ext>
            </a:extLst>
          </p:cNvPr>
          <p:cNvSpPr>
            <a:spLocks noGrp="1"/>
          </p:cNvSpPr>
          <p:nvPr>
            <p:ph idx="1"/>
          </p:nvPr>
        </p:nvSpPr>
        <p:spPr>
          <a:xfrm>
            <a:off x="0" y="-1"/>
            <a:ext cx="12192000" cy="7413172"/>
          </a:xfrm>
        </p:spPr>
        <p:txBody>
          <a:bodyPr>
            <a:normAutofit fontScale="92500" lnSpcReduction="20000"/>
          </a:bodyPr>
          <a:lstStyle/>
          <a:p>
            <a:pPr marL="0" indent="0">
              <a:buNone/>
            </a:pPr>
            <a:r>
              <a:rPr lang="en-US" sz="1700" b="1" dirty="0"/>
              <a:t>[Luke 1:5-25]												 </a:t>
            </a:r>
            <a:r>
              <a:rPr lang="en-US" sz="1700" dirty="0"/>
              <a:t>That baby grew up to be John the Baptist! He was that man with the most spectacular news for Israel – 				 news that many listened to but few heeded.  No one of importance or power would take John seriously!  				 Only Jesus and His disciples truly saw His importance! </a:t>
            </a:r>
            <a:r>
              <a:rPr lang="en-US" sz="1700" b="1" dirty="0"/>
              <a:t>[Matt. 11:11-15 / Luke 7:28-30; Matt. 17:12,13] 				 ~</a:t>
            </a:r>
            <a:r>
              <a:rPr lang="en-US" sz="1700" dirty="0"/>
              <a:t>So, </a:t>
            </a:r>
            <a:r>
              <a:rPr lang="en-US" sz="1700" b="1" dirty="0"/>
              <a:t>Malachi predicts this </a:t>
            </a:r>
            <a:r>
              <a:rPr lang="en-US" sz="1700" dirty="0"/>
              <a:t>– and then says something strange!  He says that the prophet’s purpose will be to 				 “</a:t>
            </a:r>
            <a:r>
              <a:rPr lang="en-US" sz="1700" b="1" i="1" dirty="0"/>
              <a:t>turn the hearts of fathers to their children, and the hearts of children to their fathers</a:t>
            </a:r>
            <a:r>
              <a:rPr lang="en-US" sz="1700" dirty="0"/>
              <a:t>”.  What an 					 interesting thing to say regarding the prophet’s mission!  As far as I know, this is the first reference to this 				 particular problem, framed in these kinds of words, in the land of Judea, </a:t>
            </a:r>
            <a:r>
              <a:rPr lang="en-US" sz="1600" b="1" i="1" dirty="0"/>
              <a:t>IN THE OLD TESTAMENT</a:t>
            </a:r>
            <a:r>
              <a:rPr lang="en-US" sz="1700" dirty="0"/>
              <a:t>!  Later, 				 when this  “Elijah”-type prophet arrived as John the Baptist, the New Testament never mentions that he 				 preached to Israel’s family dynamics at all!  *I mean, now-a-days, we have all sorts of counselors, and 				 therapists who specialize in family dynamics.  There is a great need.  There has always  been a great need for 				 families to gain understanding and help on how to get along, and how to love each other.  But the New 				 Testament never once says that John the Baptist addressed the issue of father and child dynamics/relationships.  Now, John knew this passage, and the gospel writer knew the passage, and yet - though they record the words of Jesus that John was the “</a:t>
            </a:r>
            <a:r>
              <a:rPr lang="en-US" sz="1700" b="1" i="1" dirty="0"/>
              <a:t>Elijah</a:t>
            </a:r>
            <a:r>
              <a:rPr lang="en-US" sz="1700" dirty="0"/>
              <a:t>” foretold in Malachi – they do not manufacture a story of his message to Israel addressing this topic. The prophet John had 3 messages that we know of; </a:t>
            </a:r>
            <a:r>
              <a:rPr lang="en-US" sz="1700" b="1" dirty="0"/>
              <a:t>1</a:t>
            </a:r>
            <a:r>
              <a:rPr lang="en-US" sz="1700" dirty="0"/>
              <a:t>- </a:t>
            </a:r>
            <a:r>
              <a:rPr lang="en-US" sz="1700" b="1" dirty="0"/>
              <a:t>Repentance</a:t>
            </a:r>
            <a:r>
              <a:rPr lang="en-US" sz="1700" dirty="0"/>
              <a:t>, </a:t>
            </a:r>
            <a:r>
              <a:rPr lang="en-US" sz="1700" b="1" dirty="0"/>
              <a:t>2</a:t>
            </a:r>
            <a:r>
              <a:rPr lang="en-US" sz="1700" dirty="0"/>
              <a:t>- </a:t>
            </a:r>
            <a:r>
              <a:rPr lang="en-US" sz="1700" b="1" dirty="0"/>
              <a:t>pointing out Jesus</a:t>
            </a:r>
            <a:r>
              <a:rPr lang="en-US" sz="1700" dirty="0"/>
              <a:t> as the promised Messiah /“</a:t>
            </a:r>
            <a:r>
              <a:rPr lang="en-US" sz="1700" b="1" i="1" dirty="0"/>
              <a:t>Lamb of God who takes away the sin of the world</a:t>
            </a:r>
            <a:r>
              <a:rPr lang="en-US" sz="1700" dirty="0"/>
              <a:t>”, and </a:t>
            </a:r>
            <a:r>
              <a:rPr lang="en-US" sz="1700" b="1" dirty="0"/>
              <a:t>3</a:t>
            </a:r>
            <a:r>
              <a:rPr lang="en-US" sz="1700" dirty="0"/>
              <a:t>- courageously </a:t>
            </a:r>
            <a:r>
              <a:rPr lang="en-US" sz="1700" b="1" dirty="0"/>
              <a:t>addressing the gross sins</a:t>
            </a:r>
            <a:r>
              <a:rPr lang="en-US" sz="1700" dirty="0"/>
              <a:t> of the King (for which he was ultimately imprisoned and beheaded)!  But not a word in the gospels connecting him to a message about Father’s and children – not that is recorded in the gospel accounts, at least!  I’m inclined to think this is code for something else.  </a:t>
            </a:r>
            <a:r>
              <a:rPr lang="en-US" sz="1700" b="1" dirty="0"/>
              <a:t>Repentance, which both John and Jesus spoke plenty about,</a:t>
            </a:r>
            <a:r>
              <a:rPr lang="en-US" sz="1700" dirty="0"/>
              <a:t> usually results in a humbling and a closer connection with God, and is the catalyst for family healing wherever Christ is trusted and accepted!  John preached repentance!  Relational healing results from repentance.  Maybe that is what Malachi was getting at.  Maybe even </a:t>
            </a:r>
            <a:r>
              <a:rPr lang="en-US" sz="1700" b="1" i="1" dirty="0"/>
              <a:t>probably</a:t>
            </a:r>
            <a:r>
              <a:rPr lang="en-US" sz="1700" dirty="0"/>
              <a:t>. 		 							 	 ~The other thing that I ponder as I look at the end of Malachi, is that this “Elijah” could be </a:t>
            </a:r>
            <a:r>
              <a:rPr lang="en-US" sz="1700" b="1" i="1" dirty="0"/>
              <a:t>a combination</a:t>
            </a:r>
            <a:r>
              <a:rPr lang="en-US" sz="1700" dirty="0"/>
              <a:t> of John the prophet, </a:t>
            </a:r>
            <a:r>
              <a:rPr lang="en-US" sz="1700" b="1" i="1" dirty="0"/>
              <a:t>and</a:t>
            </a:r>
            <a:r>
              <a:rPr lang="en-US" sz="1700" dirty="0"/>
              <a:t> Jesus - </a:t>
            </a:r>
            <a:r>
              <a:rPr lang="en-US" sz="1700" b="1" dirty="0"/>
              <a:t>[Deut. 18:15, 18,19]</a:t>
            </a:r>
            <a:r>
              <a:rPr lang="en-US" sz="1700" dirty="0"/>
              <a:t>.  John primarily preached repentance, and pointed out Jesus, and harassed King Herod.  We have little idea of what else he did or said!  </a:t>
            </a:r>
            <a:r>
              <a:rPr lang="en-US" sz="1700" b="1" dirty="0"/>
              <a:t>Jesus</a:t>
            </a:r>
            <a:r>
              <a:rPr lang="en-US" sz="1700" dirty="0"/>
              <a:t>, on the other hand was the spoken Word of God!  </a:t>
            </a:r>
            <a:r>
              <a:rPr lang="en-US" sz="1700" b="1" i="1" dirty="0"/>
              <a:t>He</a:t>
            </a:r>
            <a:r>
              <a:rPr lang="en-US" sz="1700" dirty="0"/>
              <a:t> preached repentance also, and </a:t>
            </a:r>
            <a:r>
              <a:rPr lang="en-US" sz="1700" b="1" i="1" dirty="0"/>
              <a:t>everything</a:t>
            </a:r>
            <a:r>
              <a:rPr lang="en-US" sz="1700" dirty="0"/>
              <a:t> He said was directly connected to the mind of God and the will of God because He WAS God, and He and His Father were in constant communication and always on the same page!  And we have </a:t>
            </a:r>
            <a:r>
              <a:rPr lang="en-US" sz="1700" b="1" i="1" dirty="0"/>
              <a:t>numerous</a:t>
            </a:r>
            <a:r>
              <a:rPr lang="en-US" sz="1700" dirty="0"/>
              <a:t> examples of His teachings in the gospels, and His teachings alluded to in the apostle’s teachings!  But even </a:t>
            </a:r>
            <a:r>
              <a:rPr lang="en-US" sz="1700" b="1" i="1" dirty="0"/>
              <a:t>He</a:t>
            </a:r>
            <a:r>
              <a:rPr lang="en-US" sz="1700" dirty="0"/>
              <a:t> did not say anything directly related to reconnecting fathers to children and children to fathers!  In fact, He said the opposite!  He who came to bring peace, who was the Prince of Peace, forewarned His followers and potential followers that division</a:t>
            </a:r>
            <a:r>
              <a:rPr lang="en-US" sz="1700" b="1" i="1" dirty="0"/>
              <a:t> </a:t>
            </a:r>
            <a:r>
              <a:rPr lang="en-US" sz="1700" dirty="0"/>
              <a:t>would break out in families over Him – and He was right on the mark!  </a:t>
            </a:r>
            <a:r>
              <a:rPr lang="en-US" sz="1700" b="1" dirty="0"/>
              <a:t>[Matt. 10:34-36; *Luke 12:51-53]</a:t>
            </a:r>
            <a:r>
              <a:rPr lang="en-US" sz="1700" dirty="0"/>
              <a:t>.  Families would be pitted against each other!  In each family - more often than not - some would believe in Him and some wouldn’t.  Marriages would divide over Him!  Siblings would argue bitterly over Him!  Parents and children would collide ideologically!  But in those families who believed together, Jesus would bring them closer to each other than could ever have possibly happened under any other circumstances!  Because that is what Jesus does!  He teaches those to whom love does not come naturally how to love deeply, expressively – a satisfying/ fulfilling gift from the God of Love!  						 	 ~But back to Israel – they did not listen to John or Jesus! Sadly, only a relatively few did.  By and large, they inexplicably rejected the message of Jesus, </a:t>
            </a:r>
            <a:r>
              <a:rPr lang="en-US" sz="1700" b="1" i="1" dirty="0"/>
              <a:t>hated</a:t>
            </a:r>
            <a:r>
              <a:rPr lang="en-US" sz="1700" dirty="0"/>
              <a:t> Him, and crucified Him!  So the terrible warning of </a:t>
            </a:r>
            <a:r>
              <a:rPr lang="en-US" sz="1700" b="1" i="1" dirty="0"/>
              <a:t>“or else” </a:t>
            </a:r>
            <a:r>
              <a:rPr lang="en-US" sz="1700" dirty="0"/>
              <a:t>of </a:t>
            </a:r>
            <a:r>
              <a:rPr lang="en-US" sz="1700" b="1" dirty="0"/>
              <a:t>4:6</a:t>
            </a:r>
            <a:r>
              <a:rPr lang="en-US" sz="1700" dirty="0"/>
              <a:t> kicked in!  By 70 A.D.  Israel was still a nation, but banished/driven out of the land, and scattered among the nations!  That lasted for almost two millennium, up until 1948 –  77 yrs. ago! 			 </a:t>
            </a:r>
            <a:r>
              <a:rPr lang="en-US" sz="1700" b="1" dirty="0"/>
              <a:t>[John 1:12</a:t>
            </a:r>
            <a:r>
              <a:rPr lang="en-US" sz="1700" dirty="0"/>
              <a:t>] </a:t>
            </a:r>
            <a:r>
              <a:rPr lang="en-US" sz="1700" b="1" i="1" dirty="0"/>
              <a:t>We</a:t>
            </a:r>
            <a:r>
              <a:rPr lang="en-US" sz="1700" dirty="0"/>
              <a:t> are still in that </a:t>
            </a:r>
            <a:r>
              <a:rPr lang="en-US" sz="1900" dirty="0"/>
              <a:t>in-between</a:t>
            </a:r>
            <a:r>
              <a:rPr lang="en-US" sz="1700" dirty="0"/>
              <a:t> time – between Malachi and the day of God’s wrath! Meanwhile, Jesus was born, pointed out by the prophet John, lived as a man, proved beyond any doubt that He was God, was crucified cruelty for the sins of the world, and came back from the dead to verify everything He claimed about Himself!  Listen carefully!  Reconciliation with God through Jesus Christ is still on the table for anyone today, anyone who will listen! Anyone who will take to heart the plea of God to come to Him through His Son may enter before that door closes!</a:t>
            </a:r>
          </a:p>
        </p:txBody>
      </p:sp>
      <p:pic>
        <p:nvPicPr>
          <p:cNvPr id="5" name="Picture 4">
            <a:extLst>
              <a:ext uri="{FF2B5EF4-FFF2-40B4-BE49-F238E27FC236}">
                <a16:creationId xmlns:a16="http://schemas.microsoft.com/office/drawing/2014/main" id="{DF7E04AB-99A3-DA4A-BFE6-38A331A144C9}"/>
              </a:ext>
            </a:extLst>
          </p:cNvPr>
          <p:cNvPicPr>
            <a:picLocks noChangeAspect="1"/>
          </p:cNvPicPr>
          <p:nvPr/>
        </p:nvPicPr>
        <p:blipFill>
          <a:blip r:embed="rId3"/>
          <a:stretch>
            <a:fillRect/>
          </a:stretch>
        </p:blipFill>
        <p:spPr>
          <a:xfrm>
            <a:off x="9025666" y="94261"/>
            <a:ext cx="3087146" cy="1930482"/>
          </a:xfrm>
          <a:prstGeom prst="rect">
            <a:avLst/>
          </a:prstGeom>
        </p:spPr>
      </p:pic>
      <p:sp>
        <p:nvSpPr>
          <p:cNvPr id="6" name="Slide Number Placeholder 5">
            <a:extLst>
              <a:ext uri="{FF2B5EF4-FFF2-40B4-BE49-F238E27FC236}">
                <a16:creationId xmlns:a16="http://schemas.microsoft.com/office/drawing/2014/main" id="{BBAEB51A-FAAD-A644-B31E-EA8DC2189D67}"/>
              </a:ext>
            </a:extLst>
          </p:cNvPr>
          <p:cNvSpPr>
            <a:spLocks noGrp="1"/>
          </p:cNvSpPr>
          <p:nvPr>
            <p:ph type="sldNum" sz="quarter" idx="12"/>
          </p:nvPr>
        </p:nvSpPr>
        <p:spPr>
          <a:xfrm>
            <a:off x="11908970" y="6540648"/>
            <a:ext cx="283029" cy="317351"/>
          </a:xfrm>
        </p:spPr>
        <p:txBody>
          <a:bodyPr/>
          <a:lstStyle/>
          <a:p>
            <a:fld id="{6634B30D-EE4D-1748-BB02-38C94531E36E}" type="slidenum">
              <a:rPr lang="en-US" smtClean="0"/>
              <a:t>3</a:t>
            </a:fld>
            <a:endParaRPr lang="en-US" dirty="0"/>
          </a:p>
        </p:txBody>
      </p:sp>
    </p:spTree>
    <p:extLst>
      <p:ext uri="{BB962C8B-B14F-4D97-AF65-F5344CB8AC3E}">
        <p14:creationId xmlns:p14="http://schemas.microsoft.com/office/powerpoint/2010/main" val="35699039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4096</TotalTime>
  <Words>21</Words>
  <Application>Microsoft Macintosh PowerPoint</Application>
  <PresentationFormat>Widescreen</PresentationFormat>
  <Paragraphs>15</Paragraphs>
  <Slides>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68</cp:revision>
  <cp:lastPrinted>2026-10-04T13:41:31Z</cp:lastPrinted>
  <dcterms:created xsi:type="dcterms:W3CDTF">2026-09-29T14:55:40Z</dcterms:created>
  <dcterms:modified xsi:type="dcterms:W3CDTF">2026-10-04T13:45:16Z</dcterms:modified>
</cp:coreProperties>
</file>